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6" r:id="rId7"/>
    <p:sldId id="262" r:id="rId8"/>
    <p:sldId id="264" r:id="rId9"/>
    <p:sldId id="269" r:id="rId10"/>
    <p:sldId id="263" r:id="rId11"/>
    <p:sldId id="265" r:id="rId12"/>
    <p:sldId id="267" r:id="rId13"/>
    <p:sldId id="268"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snapToGrid="0">
      <p:cViewPr varScale="1">
        <p:scale>
          <a:sx n="115" d="100"/>
          <a:sy n="115" d="100"/>
        </p:scale>
        <p:origin x="6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E0B0BE0-A75D-49D3-A1A0-A9B29B108BD2}"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7849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0B0BE0-A75D-49D3-A1A0-A9B29B108BD2}"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390357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0B0BE0-A75D-49D3-A1A0-A9B29B108BD2}"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324138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0B0BE0-A75D-49D3-A1A0-A9B29B108BD2}"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109379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E0B0BE0-A75D-49D3-A1A0-A9B29B108BD2}"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248765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0B0BE0-A75D-49D3-A1A0-A9B29B108BD2}"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105354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0B0BE0-A75D-49D3-A1A0-A9B29B108BD2}" type="datetimeFigureOut">
              <a:rPr lang="tr-TR" smtClean="0"/>
              <a:t>1.12.2023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246158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0B0BE0-A75D-49D3-A1A0-A9B29B108BD2}" type="datetimeFigureOut">
              <a:rPr lang="tr-TR" smtClean="0"/>
              <a:t>1.12.2023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228430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0B0BE0-A75D-49D3-A1A0-A9B29B108BD2}" type="datetimeFigureOut">
              <a:rPr lang="tr-TR" smtClean="0"/>
              <a:t>1.12.2023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74999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0B0BE0-A75D-49D3-A1A0-A9B29B108BD2}"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132460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0B0BE0-A75D-49D3-A1A0-A9B29B108BD2}"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9DB362-12FA-4BFA-A5DD-80C08CCBD5B2}" type="slidenum">
              <a:rPr lang="tr-TR" smtClean="0"/>
              <a:t>‹#›</a:t>
            </a:fld>
            <a:endParaRPr lang="tr-TR"/>
          </a:p>
        </p:txBody>
      </p:sp>
    </p:spTree>
    <p:extLst>
      <p:ext uri="{BB962C8B-B14F-4D97-AF65-F5344CB8AC3E}">
        <p14:creationId xmlns:p14="http://schemas.microsoft.com/office/powerpoint/2010/main" val="249638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B0BE0-A75D-49D3-A1A0-A9B29B108BD2}" type="datetimeFigureOut">
              <a:rPr lang="tr-TR" smtClean="0"/>
              <a:t>1.12.2023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DB362-12FA-4BFA-A5DD-80C08CCBD5B2}" type="slidenum">
              <a:rPr lang="tr-TR" smtClean="0"/>
              <a:t>‹#›</a:t>
            </a:fld>
            <a:endParaRPr lang="tr-TR"/>
          </a:p>
        </p:txBody>
      </p:sp>
    </p:spTree>
    <p:extLst>
      <p:ext uri="{BB962C8B-B14F-4D97-AF65-F5344CB8AC3E}">
        <p14:creationId xmlns:p14="http://schemas.microsoft.com/office/powerpoint/2010/main" val="370278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32507" y="2496187"/>
            <a:ext cx="11920451" cy="1446550"/>
          </a:xfrm>
          <a:prstGeom prst="rect">
            <a:avLst/>
          </a:prstGeom>
        </p:spPr>
        <p:txBody>
          <a:bodyPr wrap="square">
            <a:spAutoFit/>
          </a:bodyPr>
          <a:lstStyle/>
          <a:p>
            <a:pPr algn="ctr"/>
            <a:r>
              <a:rPr lang="tr-TR" sz="4400" dirty="0" smtClean="0">
                <a:latin typeface="Times New Roman" panose="02020603050405020304" pitchFamily="18" charset="0"/>
                <a:cs typeface="Times New Roman" panose="02020603050405020304" pitchFamily="18" charset="0"/>
              </a:rPr>
              <a:t>Taşınır Mal İşlemleri</a:t>
            </a:r>
          </a:p>
          <a:p>
            <a:pPr algn="ctr"/>
            <a:endParaRPr lang="tr-TR" sz="4400" dirty="0"/>
          </a:p>
        </p:txBody>
      </p:sp>
    </p:spTree>
    <p:extLst>
      <p:ext uri="{BB962C8B-B14F-4D97-AF65-F5344CB8AC3E}">
        <p14:creationId xmlns:p14="http://schemas.microsoft.com/office/powerpoint/2010/main" val="192487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6512" y="1071706"/>
            <a:ext cx="10515600" cy="4481195"/>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Taşınır Mal Çıkış İşlemleri </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1) Tüketim Malzemesi Çıkışı</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a-Taşınır İstek Belgesi Oluşturma</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b-Taşınır İstek Belgesi Listesi</a:t>
            </a:r>
            <a:br>
              <a:rPr lang="tr-TR" sz="24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2) Devretme ve Devir Onayı</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3) Ambarlar Arası Devir</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4) Kayıttan Düşme (Hurdaya Ayırma) Taşınır Mal Yönetmeliği </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   28. Maddeye istinaden</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-Ürün Seçimi</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-Komisyon Oluşturma</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-Teknik Rapor</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-Çıkış Onayı ve Yazı</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26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1698" y="1676249"/>
            <a:ext cx="10515600" cy="1139690"/>
          </a:xfrm>
        </p:spPr>
        <p:txBody>
          <a:bodyPr>
            <a:noAutofit/>
          </a:bodyPr>
          <a:lstStyle/>
          <a:p>
            <a:r>
              <a:rPr lang="tr-TR" sz="3200" dirty="0" smtClean="0">
                <a:latin typeface="Times New Roman" panose="02020603050405020304" pitchFamily="18" charset="0"/>
                <a:cs typeface="Times New Roman" panose="02020603050405020304" pitchFamily="18" charset="0"/>
              </a:rPr>
              <a:t>1) Hatalı Ürün Kodu Düzeltme</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Sicil Bazında Düzeltme</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734443"/>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a:latin typeface="Times New Roman" panose="02020603050405020304" pitchFamily="18" charset="0"/>
                <a:cs typeface="Times New Roman" panose="02020603050405020304" pitchFamily="18" charset="0"/>
              </a:rPr>
              <a:t>Düzeltme Kaydı</a:t>
            </a:r>
          </a:p>
          <a:p>
            <a:pPr algn="just"/>
            <a:endParaRPr lang="tr-TR" sz="2800" dirty="0">
              <a:latin typeface="Times New Roman" panose="02020603050405020304" pitchFamily="18" charset="0"/>
              <a:cs typeface="Times New Roman" panose="02020603050405020304" pitchFamily="18" charset="0"/>
            </a:endParaRPr>
          </a:p>
        </p:txBody>
      </p:sp>
      <p:sp>
        <p:nvSpPr>
          <p:cNvPr id="5" name="Unvan 1"/>
          <p:cNvSpPr txBox="1">
            <a:spLocks/>
          </p:cNvSpPr>
          <p:nvPr/>
        </p:nvSpPr>
        <p:spPr>
          <a:xfrm>
            <a:off x="771698" y="3239888"/>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b="1" dirty="0" smtClean="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
        <p:nvSpPr>
          <p:cNvPr id="8" name="Unvan 1"/>
          <p:cNvSpPr txBox="1">
            <a:spLocks/>
          </p:cNvSpPr>
          <p:nvPr/>
        </p:nvSpPr>
        <p:spPr>
          <a:xfrm>
            <a:off x="838200" y="3887207"/>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smtClean="0">
                <a:latin typeface="Times New Roman" panose="02020603050405020304" pitchFamily="18" charset="0"/>
                <a:cs typeface="Times New Roman" panose="02020603050405020304" pitchFamily="18" charset="0"/>
              </a:rPr>
              <a:t>Onaylı / Bağlı </a:t>
            </a:r>
            <a:r>
              <a:rPr lang="tr-TR" b="1" dirty="0" err="1" smtClean="0">
                <a:latin typeface="Times New Roman" panose="02020603050405020304" pitchFamily="18" charset="0"/>
                <a:cs typeface="Times New Roman" panose="02020603050405020304" pitchFamily="18" charset="0"/>
              </a:rPr>
              <a:t>Tif</a:t>
            </a:r>
            <a:r>
              <a:rPr lang="tr-TR" b="1" dirty="0" smtClean="0">
                <a:latin typeface="Times New Roman" panose="02020603050405020304" pitchFamily="18" charset="0"/>
                <a:cs typeface="Times New Roman" panose="02020603050405020304" pitchFamily="18" charset="0"/>
              </a:rPr>
              <a:t> Silme</a:t>
            </a:r>
            <a:endParaRPr lang="tr-TR" b="1"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
        <p:nvSpPr>
          <p:cNvPr id="9" name="Unvan 1"/>
          <p:cNvSpPr txBox="1">
            <a:spLocks/>
          </p:cNvSpPr>
          <p:nvPr/>
        </p:nvSpPr>
        <p:spPr>
          <a:xfrm>
            <a:off x="838200" y="4782711"/>
            <a:ext cx="10515600" cy="1139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latin typeface="Times New Roman" panose="02020603050405020304" pitchFamily="18" charset="0"/>
                <a:cs typeface="Times New Roman" panose="02020603050405020304" pitchFamily="18" charset="0"/>
              </a:rPr>
              <a:t>1) </a:t>
            </a:r>
            <a:r>
              <a:rPr lang="tr-TR" sz="3200" dirty="0" err="1" smtClean="0">
                <a:latin typeface="Times New Roman" panose="02020603050405020304" pitchFamily="18" charset="0"/>
                <a:cs typeface="Times New Roman" panose="02020603050405020304" pitchFamily="18" charset="0"/>
              </a:rPr>
              <a:t>Tif</a:t>
            </a:r>
            <a:r>
              <a:rPr lang="tr-TR" sz="3200" dirty="0" smtClean="0">
                <a:latin typeface="Times New Roman" panose="02020603050405020304" pitchFamily="18" charset="0"/>
                <a:cs typeface="Times New Roman" panose="02020603050405020304" pitchFamily="18" charset="0"/>
              </a:rPr>
              <a:t> Silme</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Stok Miktarlarını Güncelleme</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0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1698" y="2885751"/>
            <a:ext cx="10515600" cy="2126824"/>
          </a:xfrm>
        </p:spPr>
        <p:txBody>
          <a:bodyPr>
            <a:noAutofit/>
          </a:bodyPr>
          <a:lstStyle/>
          <a:p>
            <a:r>
              <a:rPr lang="tr-TR" sz="3200" dirty="0" smtClean="0">
                <a:latin typeface="Times New Roman" panose="02020603050405020304" pitchFamily="18" charset="0"/>
                <a:cs typeface="Times New Roman" panose="02020603050405020304" pitchFamily="18" charset="0"/>
              </a:rPr>
              <a:t>1) Kişiye Zimmet</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Birime/Ortak Alana Zimmet ve Dayanıklı Taşınır Listesi</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-Ortak Alan Sorumlusu Belirlenmesi</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3) Barkod İşlemleri</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1296785"/>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smtClean="0">
                <a:latin typeface="Times New Roman" panose="02020603050405020304" pitchFamily="18" charset="0"/>
                <a:cs typeface="Times New Roman" panose="02020603050405020304" pitchFamily="18" charset="0"/>
              </a:rPr>
              <a:t>Zimmet ve Barkod İşlemleri</a:t>
            </a:r>
            <a:endParaRPr lang="tr-TR" b="1"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
        <p:nvSpPr>
          <p:cNvPr id="5" name="Unvan 1"/>
          <p:cNvSpPr txBox="1">
            <a:spLocks/>
          </p:cNvSpPr>
          <p:nvPr/>
        </p:nvSpPr>
        <p:spPr>
          <a:xfrm>
            <a:off x="771698" y="3239888"/>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01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1698" y="2885750"/>
            <a:ext cx="10515600" cy="2642213"/>
          </a:xfrm>
        </p:spPr>
        <p:txBody>
          <a:bodyPr>
            <a:noAutofit/>
          </a:bodyPr>
          <a:lstStyle/>
          <a:p>
            <a:r>
              <a:rPr lang="tr-TR" sz="3200" dirty="0" smtClean="0">
                <a:latin typeface="Times New Roman" panose="02020603050405020304" pitchFamily="18" charset="0"/>
                <a:cs typeface="Times New Roman" panose="02020603050405020304" pitchFamily="18" charset="0"/>
              </a:rPr>
              <a:t>1) Mevcuttaki Ürünler</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Ürün TİF </a:t>
            </a:r>
            <a:r>
              <a:rPr lang="tr-TR" sz="3200" dirty="0" err="1" smtClean="0">
                <a:latin typeface="Times New Roman" panose="02020603050405020304" pitchFamily="18" charset="0"/>
                <a:cs typeface="Times New Roman" panose="02020603050405020304" pitchFamily="18" charset="0"/>
              </a:rPr>
              <a:t>leri</a:t>
            </a:r>
            <a:r>
              <a:rPr lang="tr-TR" sz="3200" dirty="0" smtClean="0">
                <a:latin typeface="Times New Roman" panose="02020603050405020304" pitchFamily="18" charset="0"/>
                <a:cs typeface="Times New Roman" panose="02020603050405020304" pitchFamily="18" charset="0"/>
              </a:rPr>
              <a:t> Arama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3) Zimmetteki Ürünleri Arama / İade İşlemleri</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 Kişiye / Birime (Ortak Alana) Göre Arama</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 Ürüne Göre Arama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4) Toplu Taşınır Teslim Belgesi Aktarma</a:t>
            </a: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1296785"/>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smtClean="0">
                <a:latin typeface="Times New Roman" panose="02020603050405020304" pitchFamily="18" charset="0"/>
                <a:cs typeface="Times New Roman" panose="02020603050405020304" pitchFamily="18" charset="0"/>
              </a:rPr>
              <a:t>Kayıt Arama / Aktarma</a:t>
            </a:r>
            <a:endParaRPr lang="tr-TR" b="1" dirty="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
        <p:nvSpPr>
          <p:cNvPr id="5" name="Unvan 1"/>
          <p:cNvSpPr txBox="1">
            <a:spLocks/>
          </p:cNvSpPr>
          <p:nvPr/>
        </p:nvSpPr>
        <p:spPr>
          <a:xfrm>
            <a:off x="771698" y="3239888"/>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78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94599"/>
            <a:ext cx="10515600" cy="4889576"/>
          </a:xfrm>
        </p:spPr>
        <p:txBody>
          <a:bodyPr>
            <a:noAutofit/>
          </a:bodyPr>
          <a:lstStyle/>
          <a:p>
            <a:r>
              <a:rPr lang="tr-TR" sz="3200" dirty="0" smtClean="0">
                <a:latin typeface="Times New Roman" panose="02020603050405020304" pitchFamily="18" charset="0"/>
                <a:cs typeface="Times New Roman" panose="02020603050405020304" pitchFamily="18" charset="0"/>
              </a:rPr>
              <a:t>1) Yönetim Raporları / Taşınır (TKYS-Muhasebe) Raporu</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Sayım Tutanağı Oluşturma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3) </a:t>
            </a:r>
            <a:r>
              <a:rPr lang="tr-TR" sz="3200" dirty="0">
                <a:latin typeface="Times New Roman" panose="02020603050405020304" pitchFamily="18" charset="0"/>
                <a:cs typeface="Times New Roman" panose="02020603050405020304" pitchFamily="18" charset="0"/>
              </a:rPr>
              <a:t>Sayım Tutanağı </a:t>
            </a:r>
            <a:r>
              <a:rPr lang="tr-TR" sz="3200" dirty="0" smtClean="0">
                <a:latin typeface="Times New Roman" panose="02020603050405020304" pitchFamily="18" charset="0"/>
                <a:cs typeface="Times New Roman" panose="02020603050405020304" pitchFamily="18" charset="0"/>
              </a:rPr>
              <a:t>Listesi</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4) Sayım Döküm Cetveli – 13 </a:t>
            </a:r>
            <a:r>
              <a:rPr lang="tr-TR" sz="3200" dirty="0" err="1" smtClean="0">
                <a:latin typeface="Times New Roman" panose="02020603050405020304" pitchFamily="18" charset="0"/>
                <a:cs typeface="Times New Roman" panose="02020603050405020304" pitchFamily="18" charset="0"/>
              </a:rPr>
              <a:t>Nolu</a:t>
            </a:r>
            <a:r>
              <a:rPr lang="tr-TR" sz="3200" dirty="0" smtClean="0">
                <a:latin typeface="Times New Roman" panose="02020603050405020304" pitchFamily="18" charset="0"/>
                <a:cs typeface="Times New Roman" panose="02020603050405020304" pitchFamily="18" charset="0"/>
              </a:rPr>
              <a:t> Örnek (Taşınır Raporları)</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5)</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Taşınır Yönetim Hesabı Cetveli </a:t>
            </a:r>
            <a:r>
              <a:rPr lang="tr-TR" sz="3200" dirty="0">
                <a:latin typeface="Times New Roman" panose="02020603050405020304" pitchFamily="18" charset="0"/>
                <a:cs typeface="Times New Roman" panose="02020603050405020304" pitchFamily="18" charset="0"/>
              </a:rPr>
              <a:t>– 13 </a:t>
            </a:r>
            <a:r>
              <a:rPr lang="tr-TR" sz="3200" dirty="0" err="1">
                <a:latin typeface="Times New Roman" panose="02020603050405020304" pitchFamily="18" charset="0"/>
                <a:cs typeface="Times New Roman" panose="02020603050405020304" pitchFamily="18" charset="0"/>
              </a:rPr>
              <a:t>Nolu</a:t>
            </a:r>
            <a:r>
              <a:rPr lang="tr-TR" sz="3200" dirty="0">
                <a:latin typeface="Times New Roman" panose="02020603050405020304" pitchFamily="18" charset="0"/>
                <a:cs typeface="Times New Roman" panose="02020603050405020304" pitchFamily="18" charset="0"/>
              </a:rPr>
              <a:t> Örnek (Taşınır </a:t>
            </a:r>
            <a:r>
              <a:rPr lang="tr-TR" sz="3200" dirty="0" smtClean="0">
                <a:latin typeface="Times New Roman" panose="02020603050405020304" pitchFamily="18" charset="0"/>
                <a:cs typeface="Times New Roman" panose="02020603050405020304" pitchFamily="18" charset="0"/>
              </a:rPr>
              <a:t> Raporları)</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6) Son </a:t>
            </a:r>
            <a:r>
              <a:rPr lang="tr-TR" sz="3200" dirty="0" err="1" smtClean="0">
                <a:latin typeface="Times New Roman" panose="02020603050405020304" pitchFamily="18" charset="0"/>
                <a:cs typeface="Times New Roman" panose="02020603050405020304" pitchFamily="18" charset="0"/>
              </a:rPr>
              <a:t>Tif</a:t>
            </a:r>
            <a:r>
              <a:rPr lang="tr-TR" sz="3200" dirty="0" smtClean="0">
                <a:latin typeface="Times New Roman" panose="02020603050405020304" pitchFamily="18" charset="0"/>
                <a:cs typeface="Times New Roman" panose="02020603050405020304" pitchFamily="18" charset="0"/>
              </a:rPr>
              <a:t> ve Tutanak</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7) Yol Sonu İşlemlerini Bitirme</a:t>
            </a: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299258"/>
            <a:ext cx="10515600" cy="78555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smtClean="0">
                <a:latin typeface="Times New Roman" panose="02020603050405020304" pitchFamily="18" charset="0"/>
                <a:cs typeface="Times New Roman" panose="02020603050405020304" pitchFamily="18" charset="0"/>
              </a:rPr>
              <a:t>Sayım ve Yıl Sonu İşlemleri</a:t>
            </a:r>
            <a:endParaRPr lang="tr-TR" b="1" dirty="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(Taşınır Mal Yönetmeliği Madde 34)</a:t>
            </a:r>
            <a:endParaRPr lang="tr-TR" sz="2800" dirty="0">
              <a:latin typeface="Times New Roman" panose="02020603050405020304" pitchFamily="18" charset="0"/>
              <a:cs typeface="Times New Roman" panose="02020603050405020304" pitchFamily="18" charset="0"/>
            </a:endParaRPr>
          </a:p>
        </p:txBody>
      </p:sp>
      <p:sp>
        <p:nvSpPr>
          <p:cNvPr id="5" name="Unvan 1"/>
          <p:cNvSpPr txBox="1">
            <a:spLocks/>
          </p:cNvSpPr>
          <p:nvPr/>
        </p:nvSpPr>
        <p:spPr>
          <a:xfrm>
            <a:off x="771698" y="3239888"/>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07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56459" y="1643364"/>
            <a:ext cx="10855608" cy="3693319"/>
          </a:xfrm>
          <a:prstGeom prst="rect">
            <a:avLst/>
          </a:prstGeom>
        </p:spPr>
        <p:txBody>
          <a:bodyPr wrap="square">
            <a:spAutoFit/>
          </a:bodyPr>
          <a:lstStyle/>
          <a:p>
            <a:pPr algn="ctr"/>
            <a:r>
              <a:rPr lang="tr-TR" sz="3600" b="1" dirty="0" smtClean="0">
                <a:latin typeface="Times New Roman" panose="02020603050405020304" pitchFamily="18" charset="0"/>
                <a:cs typeface="Times New Roman" panose="02020603050405020304" pitchFamily="18" charset="0"/>
              </a:rPr>
              <a:t>Taşınır Mal Nedir?</a:t>
            </a:r>
          </a:p>
          <a:p>
            <a:pPr algn="ctr"/>
            <a:endParaRPr lang="tr-TR" altLang="tr-TR" sz="3600" dirty="0">
              <a:latin typeface="Times New Roman" panose="02020603050405020304" pitchFamily="18" charset="0"/>
              <a:cs typeface="Times New Roman" panose="02020603050405020304" pitchFamily="18" charset="0"/>
            </a:endParaRPr>
          </a:p>
          <a:p>
            <a:pPr algn="ctr"/>
            <a:r>
              <a:rPr lang="tr-TR" altLang="tr-TR" sz="3600" dirty="0" smtClean="0">
                <a:latin typeface="Times New Roman" panose="02020603050405020304" pitchFamily="18" charset="0"/>
                <a:cs typeface="Times New Roman" panose="02020603050405020304" pitchFamily="18" charset="0"/>
              </a:rPr>
              <a:t>Basitçe bir yerden başka bir yere taşınabilen tüketim veya demirbaş grubu ürünlere verilen genel isimdir, detaylandırmak gerekirse Taşınır Kod Listesinde hesap karşılığı olan ürünlerdir.</a:t>
            </a:r>
            <a:endParaRPr lang="tr-TR" altLang="tr-TR" sz="3600" dirty="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21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6"/>
          <p:cNvSpPr txBox="1">
            <a:spLocks noChangeArrowheads="1"/>
          </p:cNvSpPr>
          <p:nvPr/>
        </p:nvSpPr>
        <p:spPr bwMode="auto">
          <a:xfrm>
            <a:off x="3855374" y="1387447"/>
            <a:ext cx="4103196" cy="9144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tr-TR" altLang="tr-TR" sz="1200" dirty="0">
              <a:latin typeface="Arial" panose="020B0604020202020204" pitchFamily="34" charset="0"/>
            </a:endParaRPr>
          </a:p>
          <a:p>
            <a:pPr algn="ctr" eaLnBrk="1" hangingPunct="1"/>
            <a:r>
              <a:rPr lang="tr-TR" altLang="tr-TR" sz="2400" dirty="0" smtClean="0">
                <a:latin typeface="Arial" panose="020B0604020202020204" pitchFamily="34" charset="0"/>
              </a:rPr>
              <a:t>TAŞINIR MAL GRUPLARI </a:t>
            </a:r>
            <a:endParaRPr lang="tr-TR" altLang="tr-TR" dirty="0">
              <a:latin typeface="Arial" panose="020B0604020202020204" pitchFamily="34" charset="0"/>
            </a:endParaRPr>
          </a:p>
        </p:txBody>
      </p:sp>
      <p:sp>
        <p:nvSpPr>
          <p:cNvPr id="19" name="Text Box 7"/>
          <p:cNvSpPr txBox="1">
            <a:spLocks noChangeArrowheads="1"/>
          </p:cNvSpPr>
          <p:nvPr/>
        </p:nvSpPr>
        <p:spPr bwMode="auto">
          <a:xfrm>
            <a:off x="8067559" y="3020983"/>
            <a:ext cx="1485900" cy="206640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tr-TR" altLang="tr-TR" sz="1200" dirty="0">
              <a:latin typeface="Arial" panose="020B0604020202020204" pitchFamily="34" charset="0"/>
            </a:endParaRPr>
          </a:p>
          <a:p>
            <a:pPr algn="ctr" eaLnBrk="1" hangingPunct="1"/>
            <a:endParaRPr lang="tr-TR" altLang="tr-TR" sz="1600" dirty="0" smtClean="0">
              <a:latin typeface="Arial" panose="020B0604020202020204" pitchFamily="34" charset="0"/>
            </a:endParaRPr>
          </a:p>
          <a:p>
            <a:pPr algn="ctr" eaLnBrk="1" hangingPunct="1"/>
            <a:r>
              <a:rPr lang="tr-TR" altLang="tr-TR" sz="1600" dirty="0" smtClean="0">
                <a:latin typeface="Arial" panose="020B0604020202020204" pitchFamily="34" charset="0"/>
              </a:rPr>
              <a:t>Demirbaşlar Grubu</a:t>
            </a:r>
            <a:endParaRPr lang="tr-TR" altLang="tr-TR" sz="1600" dirty="0">
              <a:latin typeface="Arial" panose="020B0604020202020204" pitchFamily="34" charset="0"/>
            </a:endParaRPr>
          </a:p>
          <a:p>
            <a:pPr algn="ctr" eaLnBrk="1" hangingPunct="1"/>
            <a:endParaRPr lang="tr-TR" altLang="tr-TR" sz="2400" b="1" dirty="0" smtClean="0">
              <a:latin typeface="Times New Roman" panose="02020603050405020304" pitchFamily="18" charset="0"/>
            </a:endParaRPr>
          </a:p>
          <a:p>
            <a:pPr algn="ctr" eaLnBrk="1" hangingPunct="1"/>
            <a:r>
              <a:rPr lang="tr-TR" altLang="tr-TR" sz="2400" b="1" dirty="0" smtClean="0">
                <a:latin typeface="Times New Roman" panose="02020603050405020304" pitchFamily="18" charset="0"/>
              </a:rPr>
              <a:t>255</a:t>
            </a:r>
            <a:endParaRPr lang="tr-TR" altLang="tr-TR" dirty="0">
              <a:latin typeface="Times New Roman" panose="02020603050405020304" pitchFamily="18" charset="0"/>
            </a:endParaRPr>
          </a:p>
        </p:txBody>
      </p:sp>
      <p:sp>
        <p:nvSpPr>
          <p:cNvPr id="20" name="Text Box 8"/>
          <p:cNvSpPr txBox="1">
            <a:spLocks noChangeArrowheads="1"/>
          </p:cNvSpPr>
          <p:nvPr/>
        </p:nvSpPr>
        <p:spPr bwMode="auto">
          <a:xfrm>
            <a:off x="4106747" y="3020984"/>
            <a:ext cx="1485900" cy="206640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tr-TR" altLang="tr-TR" sz="1600" dirty="0">
                <a:latin typeface="Times New Roman" panose="02020603050405020304" pitchFamily="18" charset="0"/>
              </a:rPr>
              <a:t> </a:t>
            </a:r>
            <a:endParaRPr lang="tr-TR" altLang="tr-TR" sz="1600" dirty="0" smtClean="0">
              <a:latin typeface="Times New Roman" panose="02020603050405020304" pitchFamily="18" charset="0"/>
            </a:endParaRPr>
          </a:p>
          <a:p>
            <a:pPr algn="ctr" eaLnBrk="1" hangingPunct="1"/>
            <a:r>
              <a:rPr lang="tr-TR" altLang="tr-TR" sz="1600" dirty="0" smtClean="0">
                <a:latin typeface="Times New Roman" panose="02020603050405020304" pitchFamily="18" charset="0"/>
              </a:rPr>
              <a:t>Tesis, Makine </a:t>
            </a:r>
            <a:r>
              <a:rPr lang="tr-TR" altLang="tr-TR" sz="1600" dirty="0">
                <a:latin typeface="Times New Roman" panose="02020603050405020304" pitchFamily="18" charset="0"/>
              </a:rPr>
              <a:t>ve </a:t>
            </a:r>
            <a:r>
              <a:rPr lang="tr-TR" altLang="tr-TR" sz="1600" dirty="0" smtClean="0">
                <a:latin typeface="Times New Roman" panose="02020603050405020304" pitchFamily="18" charset="0"/>
              </a:rPr>
              <a:t>Cihazlar Grubu</a:t>
            </a:r>
            <a:endParaRPr lang="tr-TR" altLang="tr-TR" sz="2400" b="1" dirty="0" smtClean="0">
              <a:latin typeface="Times New Roman" panose="02020603050405020304" pitchFamily="18" charset="0"/>
            </a:endParaRPr>
          </a:p>
          <a:p>
            <a:pPr algn="ctr" eaLnBrk="1" hangingPunct="1"/>
            <a:endParaRPr lang="tr-TR" altLang="tr-TR" sz="2400" b="1" dirty="0" smtClean="0">
              <a:latin typeface="Times New Roman" panose="02020603050405020304" pitchFamily="18" charset="0"/>
            </a:endParaRPr>
          </a:p>
          <a:p>
            <a:pPr algn="ctr" eaLnBrk="1" hangingPunct="1"/>
            <a:r>
              <a:rPr lang="tr-TR" altLang="tr-TR" sz="2400" b="1" dirty="0" smtClean="0">
                <a:latin typeface="Times New Roman" panose="02020603050405020304" pitchFamily="18" charset="0"/>
              </a:rPr>
              <a:t>253</a:t>
            </a:r>
            <a:endParaRPr lang="tr-TR" altLang="tr-TR" dirty="0">
              <a:latin typeface="Times New Roman" panose="02020603050405020304" pitchFamily="18" charset="0"/>
            </a:endParaRPr>
          </a:p>
        </p:txBody>
      </p:sp>
      <p:sp>
        <p:nvSpPr>
          <p:cNvPr id="21" name="Text Box 9"/>
          <p:cNvSpPr txBox="1">
            <a:spLocks noChangeArrowheads="1"/>
          </p:cNvSpPr>
          <p:nvPr/>
        </p:nvSpPr>
        <p:spPr bwMode="auto">
          <a:xfrm>
            <a:off x="2163647" y="3020983"/>
            <a:ext cx="1485900" cy="206640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tr-TR" altLang="tr-TR" sz="1600" dirty="0" smtClean="0">
              <a:latin typeface="Times New Roman" panose="02020603050405020304" pitchFamily="18" charset="0"/>
            </a:endParaRPr>
          </a:p>
          <a:p>
            <a:pPr algn="ctr" eaLnBrk="1" hangingPunct="1"/>
            <a:r>
              <a:rPr lang="tr-TR" altLang="tr-TR" sz="1600" dirty="0" smtClean="0">
                <a:latin typeface="Times New Roman" panose="02020603050405020304" pitchFamily="18" charset="0"/>
              </a:rPr>
              <a:t>İlk Madde ve Malzemeler (Tüketim Malzemeleri)</a:t>
            </a:r>
            <a:endParaRPr lang="tr-TR" altLang="tr-TR" sz="1600" dirty="0">
              <a:latin typeface="Times New Roman" panose="02020603050405020304" pitchFamily="18" charset="0"/>
            </a:endParaRPr>
          </a:p>
          <a:p>
            <a:pPr algn="ctr" eaLnBrk="1" hangingPunct="1"/>
            <a:endParaRPr lang="tr-TR" altLang="tr-TR" sz="1600" b="1" dirty="0" smtClean="0">
              <a:latin typeface="Times New Roman" panose="02020603050405020304" pitchFamily="18" charset="0"/>
            </a:endParaRPr>
          </a:p>
          <a:p>
            <a:pPr algn="ctr" eaLnBrk="1" hangingPunct="1"/>
            <a:r>
              <a:rPr lang="tr-TR" altLang="tr-TR" sz="2400" b="1" dirty="0" smtClean="0">
                <a:latin typeface="Times New Roman" panose="02020603050405020304" pitchFamily="18" charset="0"/>
              </a:rPr>
              <a:t>150</a:t>
            </a:r>
            <a:endParaRPr lang="tr-TR" altLang="tr-TR" dirty="0">
              <a:latin typeface="Times New Roman" panose="02020603050405020304" pitchFamily="18" charset="0"/>
            </a:endParaRPr>
          </a:p>
        </p:txBody>
      </p:sp>
      <p:sp>
        <p:nvSpPr>
          <p:cNvPr id="22" name="Text Box 10"/>
          <p:cNvSpPr txBox="1">
            <a:spLocks noChangeArrowheads="1"/>
          </p:cNvSpPr>
          <p:nvPr/>
        </p:nvSpPr>
        <p:spPr bwMode="auto">
          <a:xfrm>
            <a:off x="6122872" y="3020984"/>
            <a:ext cx="1485900" cy="206640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tr-TR" altLang="tr-TR" sz="1200" dirty="0">
              <a:latin typeface="Arial" panose="020B0604020202020204" pitchFamily="34" charset="0"/>
            </a:endParaRPr>
          </a:p>
          <a:p>
            <a:pPr algn="ctr" eaLnBrk="1" hangingPunct="1"/>
            <a:endParaRPr lang="tr-TR" altLang="tr-TR" sz="1600" dirty="0" smtClean="0">
              <a:latin typeface="Times New Roman" panose="02020603050405020304" pitchFamily="18" charset="0"/>
            </a:endParaRPr>
          </a:p>
          <a:p>
            <a:pPr algn="ctr" eaLnBrk="1" hangingPunct="1"/>
            <a:r>
              <a:rPr lang="tr-TR" altLang="tr-TR" sz="1600" dirty="0" smtClean="0">
                <a:latin typeface="Times New Roman" panose="02020603050405020304" pitchFamily="18" charset="0"/>
              </a:rPr>
              <a:t>Taşıtlar Grubu</a:t>
            </a:r>
          </a:p>
          <a:p>
            <a:pPr algn="ctr" eaLnBrk="1" hangingPunct="1"/>
            <a:endParaRPr lang="tr-TR" altLang="tr-TR" sz="2400" b="1" dirty="0" smtClean="0">
              <a:latin typeface="Times New Roman" panose="02020603050405020304" pitchFamily="18" charset="0"/>
            </a:endParaRPr>
          </a:p>
          <a:p>
            <a:pPr algn="ctr" eaLnBrk="1" hangingPunct="1"/>
            <a:endParaRPr lang="tr-TR" altLang="tr-TR" sz="2400" b="1" dirty="0" smtClean="0">
              <a:latin typeface="Times New Roman" panose="02020603050405020304" pitchFamily="18" charset="0"/>
            </a:endParaRPr>
          </a:p>
          <a:p>
            <a:pPr algn="ctr" eaLnBrk="1" hangingPunct="1"/>
            <a:r>
              <a:rPr lang="tr-TR" altLang="tr-TR" sz="2400" b="1" dirty="0" smtClean="0">
                <a:latin typeface="Times New Roman" panose="02020603050405020304" pitchFamily="18" charset="0"/>
              </a:rPr>
              <a:t>254</a:t>
            </a:r>
            <a:endParaRPr lang="tr-TR" altLang="tr-TR" dirty="0">
              <a:latin typeface="Times New Roman" panose="02020603050405020304" pitchFamily="18" charset="0"/>
            </a:endParaRPr>
          </a:p>
        </p:txBody>
      </p:sp>
      <p:sp>
        <p:nvSpPr>
          <p:cNvPr id="23" name="Line 11"/>
          <p:cNvSpPr>
            <a:spLocks noChangeShapeType="1"/>
          </p:cNvSpPr>
          <p:nvPr/>
        </p:nvSpPr>
        <p:spPr bwMode="auto">
          <a:xfrm>
            <a:off x="2955809" y="2733647"/>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 name="Line 12"/>
          <p:cNvSpPr>
            <a:spLocks noChangeShapeType="1"/>
          </p:cNvSpPr>
          <p:nvPr/>
        </p:nvSpPr>
        <p:spPr bwMode="auto">
          <a:xfrm>
            <a:off x="4827472" y="2733647"/>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 name="Line 13"/>
          <p:cNvSpPr>
            <a:spLocks noChangeShapeType="1"/>
          </p:cNvSpPr>
          <p:nvPr/>
        </p:nvSpPr>
        <p:spPr bwMode="auto">
          <a:xfrm>
            <a:off x="6915034" y="2733647"/>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 name="Line 14"/>
          <p:cNvSpPr>
            <a:spLocks noChangeShapeType="1"/>
          </p:cNvSpPr>
          <p:nvPr/>
        </p:nvSpPr>
        <p:spPr bwMode="auto">
          <a:xfrm>
            <a:off x="8859722" y="2733647"/>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 name="Line 15"/>
          <p:cNvSpPr>
            <a:spLocks noChangeShapeType="1"/>
          </p:cNvSpPr>
          <p:nvPr/>
        </p:nvSpPr>
        <p:spPr bwMode="auto">
          <a:xfrm>
            <a:off x="2955809" y="2733647"/>
            <a:ext cx="59039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 name="Line 16"/>
          <p:cNvSpPr>
            <a:spLocks noChangeShapeType="1"/>
          </p:cNvSpPr>
          <p:nvPr/>
        </p:nvSpPr>
        <p:spPr bwMode="auto">
          <a:xfrm>
            <a:off x="5906972" y="2301847"/>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86304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79665"/>
            <a:ext cx="10515600" cy="4896197"/>
          </a:xfrm>
        </p:spPr>
        <p:txBody>
          <a:bodyPr>
            <a:normAutofit/>
          </a:bodyPr>
          <a:lstStyle/>
          <a:p>
            <a:pPr algn="just"/>
            <a:r>
              <a:rPr lang="tr-TR" sz="3200" b="1" dirty="0"/>
              <a:t/>
            </a:r>
            <a:br>
              <a:rPr lang="tr-TR" sz="3200" b="1" dirty="0"/>
            </a:br>
            <a:r>
              <a:rPr lang="tr-TR" sz="2800" dirty="0" smtClean="0">
                <a:latin typeface="Times New Roman" panose="02020603050405020304" pitchFamily="18" charset="0"/>
                <a:cs typeface="Times New Roman" panose="02020603050405020304" pitchFamily="18" charset="0"/>
              </a:rPr>
              <a:t>Belirli bir hizmetin üretilmesinde kullanılan, kullanımı sonucunda tükenen veya bir süre kullanıldıktan sonra ilk özelliklerini kısmen veya tamamen kaybederek bir daha kullanılmayacak duruma gelen ürünlere verilen isimdir, Taşınır Kod Listesi Bölümünün 150 hesap detaylarında yer alan malzemelerdir. (Çamaşır suyu, kolonya, dezenfektan, kağıt, kalem, silgi, tuvalet kağıdı, kağıt havlu, z katlı peçete, yazıcı toneri/kartuşu, meyve ve sebzeler…)</a:t>
            </a:r>
            <a:br>
              <a:rPr lang="tr-TR" sz="2800" dirty="0" smtClean="0">
                <a:latin typeface="Times New Roman" panose="02020603050405020304" pitchFamily="18" charset="0"/>
                <a:cs typeface="Times New Roman" panose="02020603050405020304" pitchFamily="18" charset="0"/>
              </a:rPr>
            </a:br>
            <a:r>
              <a:rPr lang="tr-TR" sz="2800" dirty="0"/>
              <a:t/>
            </a:r>
            <a:br>
              <a:rPr lang="tr-TR" sz="2800" dirty="0"/>
            </a:br>
            <a:endParaRPr lang="tr-TR" sz="2800" dirty="0"/>
          </a:p>
        </p:txBody>
      </p:sp>
      <p:sp>
        <p:nvSpPr>
          <p:cNvPr id="6" name="Unvan 1"/>
          <p:cNvSpPr txBox="1">
            <a:spLocks/>
          </p:cNvSpPr>
          <p:nvPr/>
        </p:nvSpPr>
        <p:spPr>
          <a:xfrm>
            <a:off x="838200" y="1059872"/>
            <a:ext cx="10515600" cy="14879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b="1" dirty="0">
                <a:latin typeface="Times New Roman" panose="02020603050405020304" pitchFamily="18" charset="0"/>
                <a:cs typeface="Times New Roman" panose="02020603050405020304" pitchFamily="18" charset="0"/>
              </a:rPr>
              <a:t>150-İlk Madde ve Malzemeler (Tüketim Malzemeleri)</a:t>
            </a:r>
            <a:r>
              <a:rPr lang="tr-TR" sz="3600" b="1" dirty="0">
                <a:latin typeface="Times New Roman" panose="02020603050405020304" pitchFamily="18" charset="0"/>
                <a:cs typeface="Times New Roman" panose="02020603050405020304" pitchFamily="18" charset="0"/>
              </a:rPr>
              <a:t/>
            </a:r>
            <a:br>
              <a:rPr lang="tr-TR" sz="3600" b="1" dirty="0">
                <a:latin typeface="Times New Roman" panose="02020603050405020304" pitchFamily="18" charset="0"/>
                <a:cs typeface="Times New Roman" panose="02020603050405020304" pitchFamily="18" charset="0"/>
              </a:rPr>
            </a:b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94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485506"/>
            <a:ext cx="10515600" cy="3474720"/>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Tesis, makine ve cihazların satın alınması veya inşa ettirilmesi durumunda kaydedilmesi gereken hesap kodudur. </a:t>
            </a:r>
            <a:r>
              <a:rPr lang="tr-TR" sz="2800" dirty="0">
                <a:latin typeface="Times New Roman" panose="02020603050405020304" pitchFamily="18" charset="0"/>
                <a:cs typeface="Times New Roman" panose="02020603050405020304" pitchFamily="18" charset="0"/>
              </a:rPr>
              <a:t>Kod Listesi Bölümünün </a:t>
            </a:r>
            <a:r>
              <a:rPr lang="tr-TR" sz="2800" dirty="0" smtClean="0">
                <a:latin typeface="Times New Roman" panose="02020603050405020304" pitchFamily="18" charset="0"/>
                <a:cs typeface="Times New Roman" panose="02020603050405020304" pitchFamily="18" charset="0"/>
              </a:rPr>
              <a:t>253 </a:t>
            </a:r>
            <a:r>
              <a:rPr lang="tr-TR" sz="2800" dirty="0">
                <a:latin typeface="Times New Roman" panose="02020603050405020304" pitchFamily="18" charset="0"/>
                <a:cs typeface="Times New Roman" panose="02020603050405020304" pitchFamily="18" charset="0"/>
              </a:rPr>
              <a:t>hesap detaylarında yer alan malzemelerdir</a:t>
            </a:r>
            <a:r>
              <a:rPr lang="tr-TR" sz="2800" dirty="0" smtClean="0">
                <a:latin typeface="Times New Roman" panose="02020603050405020304" pitchFamily="18" charset="0"/>
                <a:cs typeface="Times New Roman" panose="02020603050405020304" pitchFamily="18" charset="0"/>
              </a:rPr>
              <a:t>. (Süt işleme </a:t>
            </a:r>
            <a:r>
              <a:rPr lang="tr-TR" sz="2800" dirty="0">
                <a:latin typeface="Times New Roman" panose="02020603050405020304" pitchFamily="18" charset="0"/>
                <a:cs typeface="Times New Roman" panose="02020603050405020304" pitchFamily="18" charset="0"/>
              </a:rPr>
              <a:t>t</a:t>
            </a:r>
            <a:r>
              <a:rPr lang="tr-TR" sz="2800" dirty="0" smtClean="0">
                <a:latin typeface="Times New Roman" panose="02020603050405020304" pitchFamily="18" charset="0"/>
                <a:cs typeface="Times New Roman" panose="02020603050405020304" pitchFamily="18" charset="0"/>
              </a:rPr>
              <a:t>esisi, traktör, ölçüm-tartım cihazları, tıbbi ve biyolojik amaçlı cihazlar, mikroskop, atölye makineleri araç ve gereçleri, kaynak makinası, matkap…)</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838200" y="793865"/>
            <a:ext cx="10515600" cy="14879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b="1" dirty="0" smtClean="0">
                <a:latin typeface="Times New Roman" panose="02020603050405020304" pitchFamily="18" charset="0"/>
                <a:cs typeface="Times New Roman" panose="02020603050405020304" pitchFamily="18" charset="0"/>
              </a:rPr>
              <a:t>253-</a:t>
            </a:r>
            <a:r>
              <a:rPr lang="tr-TR" altLang="tr-TR" sz="2800" b="1" dirty="0" smtClean="0">
                <a:latin typeface="Times New Roman" panose="02020603050405020304" pitchFamily="18" charset="0"/>
                <a:cs typeface="Times New Roman" panose="02020603050405020304" pitchFamily="18" charset="0"/>
              </a:rPr>
              <a:t>Tesis, Makine ve Cihazlar Grubu</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019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485506"/>
            <a:ext cx="10515600" cy="3474720"/>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İşletme faaliyetlerinde  kullanılan tüm kara, deniz ve hava taşıtlarının kaydedildiği hesap grubudur. (Otomobil, kamyon, kamyonet, otobüs, uçak, helikopter, gemi, tanker, yat, tekne, lokomotif, vagon, </a:t>
            </a:r>
            <a:r>
              <a:rPr lang="tr-TR" sz="2800" dirty="0" err="1" smtClean="0">
                <a:latin typeface="Times New Roman" panose="02020603050405020304" pitchFamily="18" charset="0"/>
                <a:cs typeface="Times New Roman" panose="02020603050405020304" pitchFamily="18" charset="0"/>
              </a:rPr>
              <a:t>motorsiklet</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838200" y="793865"/>
            <a:ext cx="10515600" cy="14879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b="1" dirty="0" smtClean="0">
                <a:latin typeface="Times New Roman" panose="02020603050405020304" pitchFamily="18" charset="0"/>
                <a:cs typeface="Times New Roman" panose="02020603050405020304" pitchFamily="18" charset="0"/>
              </a:rPr>
              <a:t>254-</a:t>
            </a:r>
            <a:r>
              <a:rPr lang="tr-TR" altLang="tr-TR" sz="2800" b="1" dirty="0" smtClean="0">
                <a:latin typeface="Times New Roman" panose="02020603050405020304" pitchFamily="18" charset="0"/>
                <a:cs typeface="Times New Roman" panose="02020603050405020304" pitchFamily="18" charset="0"/>
              </a:rPr>
              <a:t>Taşıtlar Grubu</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105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485506"/>
            <a:ext cx="10515600" cy="3474720"/>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İşletme faaliyetlerinin yürütülmesinde kullanılan her türlü büro makine ve cihazlar ile döşeme, masa, koltuk, mobilya gibi ürünlerin kaydedilmesi gereken hesap kodudur. </a:t>
            </a:r>
            <a:r>
              <a:rPr lang="tr-TR" sz="2800" dirty="0">
                <a:latin typeface="Times New Roman" panose="02020603050405020304" pitchFamily="18" charset="0"/>
                <a:cs typeface="Times New Roman" panose="02020603050405020304" pitchFamily="18" charset="0"/>
              </a:rPr>
              <a:t>Kod Listesi Bölümünün </a:t>
            </a:r>
            <a:r>
              <a:rPr lang="tr-TR" sz="2800" dirty="0" smtClean="0">
                <a:latin typeface="Times New Roman" panose="02020603050405020304" pitchFamily="18" charset="0"/>
                <a:cs typeface="Times New Roman" panose="02020603050405020304" pitchFamily="18" charset="0"/>
              </a:rPr>
              <a:t>255 </a:t>
            </a:r>
            <a:r>
              <a:rPr lang="tr-TR" sz="2800" dirty="0">
                <a:latin typeface="Times New Roman" panose="02020603050405020304" pitchFamily="18" charset="0"/>
                <a:cs typeface="Times New Roman" panose="02020603050405020304" pitchFamily="18" charset="0"/>
              </a:rPr>
              <a:t>hesap detaylarında yer alan </a:t>
            </a:r>
            <a:r>
              <a:rPr lang="tr-TR" sz="2800" dirty="0" smtClean="0">
                <a:latin typeface="Times New Roman" panose="02020603050405020304" pitchFamily="18" charset="0"/>
                <a:cs typeface="Times New Roman" panose="02020603050405020304" pitchFamily="18" charset="0"/>
              </a:rPr>
              <a:t>ürünlerdir. </a:t>
            </a:r>
            <a:endParaRPr lang="tr-TR" sz="28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838200" y="793865"/>
            <a:ext cx="10515600" cy="14879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b="1" dirty="0" smtClean="0">
                <a:latin typeface="Times New Roman" panose="02020603050405020304" pitchFamily="18" charset="0"/>
                <a:cs typeface="Times New Roman" panose="02020603050405020304" pitchFamily="18" charset="0"/>
              </a:rPr>
              <a:t>255-</a:t>
            </a:r>
            <a:r>
              <a:rPr lang="tr-TR" altLang="tr-TR" sz="2800" b="1" dirty="0" smtClean="0">
                <a:latin typeface="Times New Roman" panose="02020603050405020304" pitchFamily="18" charset="0"/>
                <a:cs typeface="Times New Roman" panose="02020603050405020304" pitchFamily="18" charset="0"/>
              </a:rPr>
              <a:t>Demirbaşlar Grubu</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888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1698" y="2675852"/>
            <a:ext cx="10515600" cy="3474720"/>
          </a:xfrm>
        </p:spPr>
        <p:txBody>
          <a:bodyPr>
            <a:noAutofit/>
          </a:bodyPr>
          <a:lstStyle/>
          <a:p>
            <a:r>
              <a:rPr lang="tr-TR" sz="3200" dirty="0" smtClean="0">
                <a:latin typeface="Times New Roman" panose="02020603050405020304" pitchFamily="18" charset="0"/>
                <a:cs typeface="Times New Roman" panose="02020603050405020304" pitchFamily="18" charset="0"/>
              </a:rPr>
              <a:t>1) Ambar Tanımlama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2) İstek Birimi Tanımlama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3) Yerleşim Birimi Tanımlama</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4) Kişi Tanımlama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5) Yetkilendirme</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6) Firma Tanımlama</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1012074"/>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smtClean="0">
                <a:latin typeface="Times New Roman" panose="02020603050405020304" pitchFamily="18" charset="0"/>
                <a:cs typeface="Times New Roman" panose="02020603050405020304" pitchFamily="18" charset="0"/>
              </a:rPr>
              <a:t>Sabit Tanımlamalar</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18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1698" y="2675852"/>
            <a:ext cx="10515600" cy="3474720"/>
          </a:xfrm>
        </p:spPr>
        <p:txBody>
          <a:bodyPr>
            <a:noAutofit/>
          </a:bodyPr>
          <a:lstStyle/>
          <a:p>
            <a:r>
              <a:rPr lang="tr-TR" sz="3200" dirty="0">
                <a:latin typeface="Times New Roman" panose="02020603050405020304" pitchFamily="18" charset="0"/>
                <a:cs typeface="Times New Roman" panose="02020603050405020304" pitchFamily="18" charset="0"/>
              </a:rPr>
              <a:t>1) Marka ve Malzeme/Ürün Tanımı</a:t>
            </a:r>
            <a:br>
              <a:rPr lang="tr-TR" sz="32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2) Satın Alma Giriş </a:t>
            </a:r>
            <a:br>
              <a:rPr lang="tr-TR" sz="32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3) Bağış veya Yardım Alma</a:t>
            </a:r>
            <a:br>
              <a:rPr lang="tr-TR" sz="32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4) Devir Alma</a:t>
            </a: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6" name="Unvan 1"/>
          <p:cNvSpPr txBox="1">
            <a:spLocks/>
          </p:cNvSpPr>
          <p:nvPr/>
        </p:nvSpPr>
        <p:spPr>
          <a:xfrm>
            <a:off x="838200" y="389006"/>
            <a:ext cx="10515600" cy="1015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tr-TR" dirty="0"/>
          </a:p>
        </p:txBody>
      </p:sp>
      <p:sp>
        <p:nvSpPr>
          <p:cNvPr id="7" name="Unvan 1"/>
          <p:cNvSpPr txBox="1">
            <a:spLocks/>
          </p:cNvSpPr>
          <p:nvPr/>
        </p:nvSpPr>
        <p:spPr>
          <a:xfrm>
            <a:off x="771698" y="1012074"/>
            <a:ext cx="10515600" cy="7855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b="1" dirty="0">
                <a:latin typeface="Times New Roman" panose="02020603050405020304" pitchFamily="18" charset="0"/>
                <a:cs typeface="Times New Roman" panose="02020603050405020304" pitchFamily="18" charset="0"/>
              </a:rPr>
              <a:t>Taşınır Mal Giriş İşlemleri</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7783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1981</TotalTime>
  <Words>615</Words>
  <Application>Microsoft Office PowerPoint</Application>
  <PresentationFormat>Geniş ekran</PresentationFormat>
  <Paragraphs>49</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PowerPoint Sunusu</vt:lpstr>
      <vt:lpstr>PowerPoint Sunusu</vt:lpstr>
      <vt:lpstr>PowerPoint Sunusu</vt:lpstr>
      <vt:lpstr> Belirli bir hizmetin üretilmesinde kullanılan, kullanımı sonucunda tükenen veya bir süre kullanıldıktan sonra ilk özelliklerini kısmen veya tamamen kaybederek bir daha kullanılmayacak duruma gelen ürünlere verilen isimdir, Taşınır Kod Listesi Bölümünün 150 hesap detaylarında yer alan malzemelerdir. (Çamaşır suyu, kolonya, dezenfektan, kağıt, kalem, silgi, tuvalet kağıdı, kağıt havlu, z katlı peçete, yazıcı toneri/kartuşu, meyve ve sebzeler…)  </vt:lpstr>
      <vt:lpstr>Tesis, makine ve cihazların satın alınması veya inşa ettirilmesi durumunda kaydedilmesi gereken hesap kodudur. Kod Listesi Bölümünün 253 hesap detaylarında yer alan malzemelerdir. (Süt işleme tesisi, traktör, ölçüm-tartım cihazları, tıbbi ve biyolojik amaçlı cihazlar, mikroskop, atölye makineleri araç ve gereçleri, kaynak makinası, matkap…) </vt:lpstr>
      <vt:lpstr>İşletme faaliyetlerinde  kullanılan tüm kara, deniz ve hava taşıtlarının kaydedildiği hesap grubudur. (Otomobil, kamyon, kamyonet, otobüs, uçak, helikopter, gemi, tanker, yat, tekne, lokomotif, vagon, motorsiklet…)   </vt:lpstr>
      <vt:lpstr>İşletme faaliyetlerinin yürütülmesinde kullanılan her türlü büro makine ve cihazlar ile döşeme, masa, koltuk, mobilya gibi ürünlerin kaydedilmesi gereken hesap kodudur. Kod Listesi Bölümünün 255 hesap detaylarında yer alan ürünlerdir. </vt:lpstr>
      <vt:lpstr>1) Ambar Tanımlama 2) İstek Birimi Tanımlama 3) Yerleşim Birimi Tanımlama 4) Kişi Tanımlama  5) Yetkilendirme 6) Firma Tanımlama </vt:lpstr>
      <vt:lpstr>1) Marka ve Malzeme/Ürün Tanımı 2) Satın Alma Giriş  3) Bağış veya Yardım Alma 4) Devir Alma </vt:lpstr>
      <vt:lpstr>Taşınır Mal Çıkış İşlemleri   1) Tüketim Malzemesi Çıkışı  a-Taşınır İstek Belgesi Oluşturma  b-Taşınır İstek Belgesi Listesi 2) Devretme ve Devir Onayı 3) Ambarlar Arası Devir 4) Kayıttan Düşme (Hurdaya Ayırma) Taşınır Mal Yönetmeliği      28. Maddeye istinaden   -Ürün Seçimi  -Komisyon Oluşturma  -Teknik Rapor  -Çıkış Onayı ve Yazı</vt:lpstr>
      <vt:lpstr>1) Hatalı Ürün Kodu Düzeltme 2) Sicil Bazında Düzeltme </vt:lpstr>
      <vt:lpstr>1) Kişiye Zimmet 2) Birime/Ortak Alana Zimmet ve Dayanıklı Taşınır Listesi  -Ortak Alan Sorumlusu Belirlenmesi 3) Barkod İşlemleri </vt:lpstr>
      <vt:lpstr>1) Mevcuttaki Ürünler 2) Ürün TİF leri Arama 3) Zimmetteki Ürünleri Arama / İade İşlemleri  a) Kişiye / Birime (Ortak Alana) Göre Arama  b) Ürüne Göre Arama 4) Toplu Taşınır Teslim Belgesi Aktarma</vt:lpstr>
      <vt:lpstr>1) Yönetim Raporları / Taşınır (TKYS-Muhasebe) Raporu 2) Sayım Tutanağı Oluşturma 3) Sayım Tutanağı Listesi 4) Sayım Döküm Cetveli – 13 Nolu Örnek (Taşınır Raporları) 5) Taşınır Yönetim Hesabı Cetveli – 13 Nolu Örnek (Taşınır  Raporları) 6) Son Tif ve Tutanak 7) Yol Sonu İşlemlerini Bitirme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SEZAİ.SEZEN</dc:creator>
  <cp:lastModifiedBy>SEZAİ.SEZEN</cp:lastModifiedBy>
  <cp:revision>33</cp:revision>
  <dcterms:created xsi:type="dcterms:W3CDTF">2023-11-23T08:06:45Z</dcterms:created>
  <dcterms:modified xsi:type="dcterms:W3CDTF">2023-12-01T13:48:17Z</dcterms:modified>
</cp:coreProperties>
</file>