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405484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A13868-5C54-4987-A382-AB8E3DDB08F6}" type="datetimeFigureOut">
              <a:rPr lang="tr-TR" smtClean="0"/>
              <a:t>24.10.2023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73876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3638081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1802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3157654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551758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352626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40170773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166671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362438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287236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2A13868-5C54-4987-A382-AB8E3DDB08F6}" type="datetimeFigureOut">
              <a:rPr lang="tr-TR" smtClean="0"/>
              <a:t>24.10.2023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2283830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2A13868-5C54-4987-A382-AB8E3DDB08F6}" type="datetimeFigureOut">
              <a:rPr lang="tr-TR" smtClean="0"/>
              <a:t>24.10.2023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169533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184838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292688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D2A13868-5C54-4987-A382-AB8E3DDB08F6}" type="datetimeFigureOut">
              <a:rPr lang="tr-TR" smtClean="0"/>
              <a:t>24.10.2023</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269901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2A13868-5C54-4987-A382-AB8E3DDB08F6}" type="datetimeFigureOut">
              <a:rPr lang="tr-TR" smtClean="0"/>
              <a:t>24.10.2023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DD59A2F-2719-4BE1-A2CD-1E40BF152CDA}" type="slidenum">
              <a:rPr lang="tr-TR" smtClean="0"/>
              <a:t>‹#›</a:t>
            </a:fld>
            <a:endParaRPr lang="tr-TR"/>
          </a:p>
        </p:txBody>
      </p:sp>
    </p:spTree>
    <p:extLst>
      <p:ext uri="{BB962C8B-B14F-4D97-AF65-F5344CB8AC3E}">
        <p14:creationId xmlns:p14="http://schemas.microsoft.com/office/powerpoint/2010/main" val="395796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2A13868-5C54-4987-A382-AB8E3DDB08F6}" type="datetimeFigureOut">
              <a:rPr lang="tr-TR" smtClean="0"/>
              <a:t>24.10.2023</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DD59A2F-2719-4BE1-A2CD-1E40BF152CDA}" type="slidenum">
              <a:rPr lang="tr-TR" smtClean="0"/>
              <a:t>‹#›</a:t>
            </a:fld>
            <a:endParaRPr lang="tr-TR"/>
          </a:p>
        </p:txBody>
      </p:sp>
    </p:spTree>
    <p:extLst>
      <p:ext uri="{BB962C8B-B14F-4D97-AF65-F5344CB8AC3E}">
        <p14:creationId xmlns:p14="http://schemas.microsoft.com/office/powerpoint/2010/main" val="1888110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mevzuat.gov.tr/File/GeneratePdf?mevzuatNo=27923&amp;mevzuatTur=KurumVeKurulusYonetmeligi&amp;mevzuatTertip=5"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k.gov.tr/Documents/Kurumsal/egitim_ogretim_dairesi/Yok-tarafindan-Asgari-Kosullari-Belirlenen-Programlar/Eczacilik_Programlari.pdf" TargetMode="External"/><Relationship Id="rId2" Type="http://schemas.openxmlformats.org/officeDocument/2006/relationships/hyperlink" Target="https://www.yok.gov.tr/Documents/Kurumsal/egitim_ogretim_dairesi/Yok-tarafindan-Asgari-Kosullari-Belirlenen-Programlar/Dis_Hekimligi_Programlari_03052019.pdf" TargetMode="External"/><Relationship Id="rId1" Type="http://schemas.openxmlformats.org/officeDocument/2006/relationships/slideLayout" Target="../slideLayouts/slideLayout2.xml"/><Relationship Id="rId5" Type="http://schemas.openxmlformats.org/officeDocument/2006/relationships/hyperlink" Target="https://www.yok.gov.tr/Documents/Kurumsal/egitim_ogretim_dairesi/Yok-tarafindan-Asgari-Kosullari-Belirlenen-Programlar/tip_fakultesi_ek.pdf" TargetMode="External"/><Relationship Id="rId4" Type="http://schemas.openxmlformats.org/officeDocument/2006/relationships/hyperlink" Target="https://www.yok.gov.tr/Documents/Kurumsal/egitim_ogretim_dairesi/Yok-tarafindan-Asgari-Kosullari-Belirlenen-Programlar/saglik_Programlari.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29-11-2018-tarihli-genel-kurul-karari-servis-dersi-veren-birimler-ile-bunyesinde-abd-bulunan-enstitulerin-asgari-kadro-sayilari-hk.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16938" y="491836"/>
            <a:ext cx="8825658" cy="3329581"/>
          </a:xfrm>
        </p:spPr>
        <p:txBody>
          <a:bodyPr/>
          <a:lstStyle/>
          <a:p>
            <a:pPr algn="ctr"/>
            <a:r>
              <a:rPr lang="tr-TR" sz="3200" b="1" dirty="0" smtClean="0">
                <a:latin typeface="Times New Roman" panose="02020603050405020304" pitchFamily="18" charset="0"/>
                <a:cs typeface="Times New Roman" panose="02020603050405020304" pitchFamily="18" charset="0"/>
              </a:rPr>
              <a:t>KIRKLARELİ ÜNİVERSİTESİ REKTÖRLÜĞÜ</a:t>
            </a:r>
            <a:r>
              <a:rPr lang="tr-TR" sz="2800" dirty="0" smtClean="0">
                <a:latin typeface="Times New Roman" panose="02020603050405020304" pitchFamily="18" charset="0"/>
                <a:cs typeface="Times New Roman" panose="02020603050405020304" pitchFamily="18" charset="0"/>
              </a:rPr>
              <a:t/>
            </a:r>
            <a:br>
              <a:rPr lang="tr-TR" sz="2800" dirty="0" smtClean="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
            </a:r>
            <a:br>
              <a:rPr lang="tr-TR" sz="2800" dirty="0">
                <a:latin typeface="Times New Roman" panose="02020603050405020304" pitchFamily="18" charset="0"/>
                <a:cs typeface="Times New Roman" panose="02020603050405020304" pitchFamily="18" charset="0"/>
              </a:rPr>
            </a:br>
            <a:r>
              <a:rPr lang="tr-TR" sz="2800" dirty="0" smtClean="0">
                <a:latin typeface="Times New Roman" panose="02020603050405020304" pitchFamily="18" charset="0"/>
                <a:cs typeface="Times New Roman" panose="02020603050405020304" pitchFamily="18" charset="0"/>
              </a:rPr>
              <a:t>Personel Daire Başkanlığı</a:t>
            </a:r>
            <a:br>
              <a:rPr lang="tr-TR" sz="2800" dirty="0" smtClean="0">
                <a:latin typeface="Times New Roman" panose="02020603050405020304" pitchFamily="18" charset="0"/>
                <a:cs typeface="Times New Roman" panose="02020603050405020304" pitchFamily="18" charset="0"/>
              </a:rPr>
            </a:br>
            <a:r>
              <a:rPr lang="tr-TR" sz="2800" dirty="0" smtClean="0">
                <a:latin typeface="Times New Roman" panose="02020603050405020304" pitchFamily="18" charset="0"/>
                <a:cs typeface="Times New Roman" panose="02020603050405020304" pitchFamily="18" charset="0"/>
              </a:rPr>
              <a:t>(Kadro-İstatistik, Eğitim ve Sicil Şube Müdürlüğü)</a:t>
            </a:r>
            <a:endParaRPr lang="tr-TR" sz="28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716938" y="4311866"/>
            <a:ext cx="8825658" cy="861420"/>
          </a:xfrm>
        </p:spPr>
        <p:txBody>
          <a:bodyPr/>
          <a:lstStyle/>
          <a:p>
            <a:pPr algn="ctr"/>
            <a:r>
              <a:rPr lang="tr-TR" b="1" dirty="0" smtClean="0">
                <a:latin typeface="Times New Roman" panose="02020603050405020304" pitchFamily="18" charset="0"/>
                <a:cs typeface="Times New Roman" panose="02020603050405020304" pitchFamily="18" charset="0"/>
                <a:hlinkClick r:id="rId2"/>
              </a:rPr>
              <a:t>Devlet yükseköğretim kurumlarında öğretim elemanı norm kadro uygulamaları</a:t>
            </a:r>
            <a:endParaRPr lang="tr-TR"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8354" y="142703"/>
            <a:ext cx="1182826" cy="1178057"/>
          </a:xfrm>
          <a:prstGeom prst="rect">
            <a:avLst/>
          </a:prstGeom>
        </p:spPr>
      </p:pic>
    </p:spTree>
    <p:extLst>
      <p:ext uri="{BB962C8B-B14F-4D97-AF65-F5344CB8AC3E}">
        <p14:creationId xmlns:p14="http://schemas.microsoft.com/office/powerpoint/2010/main" val="451193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5. fıkrası)</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2360815"/>
          </a:xfrm>
        </p:spPr>
        <p:txBody>
          <a:bodyPr>
            <a:normAutofit/>
          </a:bodyPr>
          <a:lstStyle/>
          <a:p>
            <a:pPr marL="0" indent="0" algn="just">
              <a:buNone/>
            </a:pPr>
            <a:r>
              <a:rPr lang="tr-TR" dirty="0" smtClean="0">
                <a:latin typeface="Times New Roman" panose="02020603050405020304" pitchFamily="18" charset="0"/>
                <a:cs typeface="Times New Roman" panose="02020603050405020304" pitchFamily="18" charset="0"/>
              </a:rPr>
              <a:t>	Anabilim/anasanat dalı ve programa öğrenci alan önlisans ve lisans programları ile bünyesinde lisans eğitimi olmamakla birlikte servis dersi veren birimler için öğretim elemanı norm kadro sayısı, anabilim/anasanat dalı ve bölüm kurulu ile ilgili birim yönetim kurulunun görüşü alınarak rektör tarafından asgari kadro sayısının iki katına kadar belirlenebilir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7075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5.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smtClean="0">
                <a:latin typeface="Times New Roman" panose="02020603050405020304" pitchFamily="18" charset="0"/>
                <a:cs typeface="Times New Roman" panose="02020603050405020304" pitchFamily="18" charset="0"/>
              </a:rPr>
              <a:t>Anabilim/Anasanat Dalı Kurulu Görüşü</a:t>
            </a:r>
            <a:endParaRPr lang="tr-TR" dirty="0">
              <a:latin typeface="Times New Roman" panose="02020603050405020304" pitchFamily="18" charset="0"/>
              <a:cs typeface="Times New Roman" panose="02020603050405020304" pitchFamily="18" charset="0"/>
            </a:endParaRPr>
          </a:p>
        </p:txBody>
      </p:sp>
      <p:sp>
        <p:nvSpPr>
          <p:cNvPr id="4" name="İçerik Yer Tutucusu 2"/>
          <p:cNvSpPr txBox="1">
            <a:spLocks/>
          </p:cNvSpPr>
          <p:nvPr/>
        </p:nvSpPr>
        <p:spPr>
          <a:xfrm>
            <a:off x="1104292" y="2798612"/>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Bölüm Kurulu Görüşü</a:t>
            </a:r>
            <a:endParaRPr lang="tr-TR"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İlgili Birim Yönetim Kurulu Görüşü</a:t>
            </a:r>
            <a:endParaRPr lang="tr-TR"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Rektör</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257113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a:t>
            </a:r>
            <a:r>
              <a:rPr lang="tr-TR" sz="2000" b="1" dirty="0">
                <a:latin typeface="Times New Roman" panose="02020603050405020304" pitchFamily="18" charset="0"/>
                <a:cs typeface="Times New Roman" panose="02020603050405020304" pitchFamily="18" charset="0"/>
              </a:rPr>
              <a:t>6</a:t>
            </a:r>
            <a:r>
              <a:rPr lang="tr-TR" sz="2000" b="1" dirty="0" smtClean="0">
                <a:latin typeface="Times New Roman" panose="02020603050405020304" pitchFamily="18" charset="0"/>
                <a:cs typeface="Times New Roman" panose="02020603050405020304" pitchFamily="18" charset="0"/>
              </a:rPr>
              <a:t>. fıkrası)</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(Fakültelerdeki Öğretim Görevlisi)</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4123114"/>
          </a:xfrm>
        </p:spPr>
        <p:txBody>
          <a:bodyPr>
            <a:normAutofit/>
          </a:bodyPr>
          <a:lstStyle/>
          <a:p>
            <a:pPr marL="0" indent="0" algn="just">
              <a:buNone/>
            </a:pPr>
            <a:r>
              <a:rPr lang="tr-TR" dirty="0" smtClean="0">
                <a:latin typeface="Times New Roman" panose="02020603050405020304" pitchFamily="18" charset="0"/>
                <a:cs typeface="Times New Roman" panose="02020603050405020304" pitchFamily="18" charset="0"/>
              </a:rPr>
              <a:t>	Yükseköğretim Kurulu tarafından belirlenen ders verecek öğretim üyesi temininde güçlük çekilen özellikli alanlar ile sağlık programlarındaki klinik ve laboratuvar uygulamaları veya mühendislik laboratuvar uygulamalarında ihtiyaç duyulanlar hariç olmak üzere, fakültelerde öğretim görevlisi kadro planlaması yapılamaz. Yukarıda belirtilen özellikli ve uygulamalı alanlara ilişkin öğretim görevlisi kadro talepleri, anabilim/anasanat dalı ve bölüm kurulu ile ilgili birim ve üniversite yönetim kurulunun görüşü alınarak rektör tarafından Yükseköğretim Kuruluna iletilir ve Yükseköğretim Kurulu tarafından karara bağlanır. Bu şekilde fakültelere ders vermek üzere tahsis edilen öğretim görevlisi kadroları </a:t>
            </a:r>
            <a:r>
              <a:rPr lang="tr-TR" u="sng" dirty="0" smtClean="0">
                <a:latin typeface="Times New Roman" panose="02020603050405020304" pitchFamily="18" charset="0"/>
                <a:cs typeface="Times New Roman" panose="02020603050405020304" pitchFamily="18" charset="0"/>
              </a:rPr>
              <a:t>ilgili birimin norm kadrosundan sayılır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369995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6.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smtClean="0">
                <a:latin typeface="Times New Roman" panose="02020603050405020304" pitchFamily="18" charset="0"/>
                <a:cs typeface="Times New Roman" panose="02020603050405020304" pitchFamily="18" charset="0"/>
              </a:rPr>
              <a:t>Anabilim/Anasanat Dalı Kurulu Görüşü</a:t>
            </a:r>
            <a:endParaRPr lang="tr-TR" dirty="0">
              <a:latin typeface="Times New Roman" panose="02020603050405020304" pitchFamily="18" charset="0"/>
              <a:cs typeface="Times New Roman" panose="02020603050405020304" pitchFamily="18" charset="0"/>
            </a:endParaRPr>
          </a:p>
        </p:txBody>
      </p:sp>
      <p:sp>
        <p:nvSpPr>
          <p:cNvPr id="4" name="İçerik Yer Tutucusu 2"/>
          <p:cNvSpPr txBox="1">
            <a:spLocks/>
          </p:cNvSpPr>
          <p:nvPr/>
        </p:nvSpPr>
        <p:spPr>
          <a:xfrm>
            <a:off x="1104292" y="2798612"/>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Bölüm Kurulu Görüşü</a:t>
            </a:r>
            <a:endParaRPr lang="tr-TR"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İlgili Birim Yönetim Kurulu Görüşü</a:t>
            </a:r>
            <a:endParaRPr lang="tr-TR"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Üniversite Yönetim Kurulu Görüşü</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430425" y="492665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İçerik Yer Tutucusu 2"/>
          <p:cNvSpPr txBox="1">
            <a:spLocks/>
          </p:cNvSpPr>
          <p:nvPr/>
        </p:nvSpPr>
        <p:spPr>
          <a:xfrm>
            <a:off x="1098470" y="5300691"/>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Rektör</a:t>
            </a:r>
            <a:endParaRPr lang="tr-TR" dirty="0">
              <a:latin typeface="Times New Roman" panose="02020603050405020304" pitchFamily="18" charset="0"/>
              <a:cs typeface="Times New Roman" panose="02020603050405020304" pitchFamily="18" charset="0"/>
            </a:endParaRPr>
          </a:p>
        </p:txBody>
      </p:sp>
      <p:sp>
        <p:nvSpPr>
          <p:cNvPr id="13" name="İçerik Yer Tutucusu 2"/>
          <p:cNvSpPr txBox="1">
            <a:spLocks/>
          </p:cNvSpPr>
          <p:nvPr/>
        </p:nvSpPr>
        <p:spPr>
          <a:xfrm>
            <a:off x="1098469" y="6115393"/>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Yükseköğretim Kurulu</a:t>
            </a:r>
            <a:endParaRPr lang="tr-TR" dirty="0">
              <a:latin typeface="Times New Roman" panose="02020603050405020304" pitchFamily="18" charset="0"/>
              <a:cs typeface="Times New Roman" panose="02020603050405020304" pitchFamily="18" charset="0"/>
            </a:endParaRPr>
          </a:p>
        </p:txBody>
      </p:sp>
      <p:sp>
        <p:nvSpPr>
          <p:cNvPr id="14" name="Aşağı Ok 13"/>
          <p:cNvSpPr/>
          <p:nvPr/>
        </p:nvSpPr>
        <p:spPr>
          <a:xfrm>
            <a:off x="5430425" y="5770363"/>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22806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7. fıkrası)</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(Araştırma Görevlisi)</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4123114"/>
          </a:xfrm>
        </p:spPr>
        <p:txBody>
          <a:bodyPr>
            <a:normAutofit/>
          </a:bodyPr>
          <a:lstStyle/>
          <a:p>
            <a:pPr marL="0" indent="0" algn="just">
              <a:buNone/>
            </a:pPr>
            <a:r>
              <a:rPr lang="tr-TR" dirty="0" smtClean="0">
                <a:latin typeface="Times New Roman" panose="02020603050405020304" pitchFamily="18" charset="0"/>
                <a:cs typeface="Times New Roman" panose="02020603050405020304" pitchFamily="18" charset="0"/>
              </a:rPr>
              <a:t>	Cumhurbaşkanı kararıyla öğretim üyesi dışındaki öğretim elemanı kadroları için belirlenen ilave atama izinlerinin en fazla yüzde yirmisi, Yükseköğretim Kurulu tarafından ülkenin kalkınmasında ve bilim hayatının gelişmesinde öncelikli görülen alanlarda lisans üstü eğitim amacıyla kullandırılmak üzere yükseköğretim kurumlarının araştırma görevlisi kadrolarına tahsis edilir. Bunun dışındaki araştırma görevlisi kadroları, 2 sayılı Genel Kadro ve Usulü Hakkındaki Cumhurbaşkanlığı Kararnamesinin 6 </a:t>
            </a:r>
            <a:r>
              <a:rPr lang="tr-TR" dirty="0" err="1" smtClean="0">
                <a:latin typeface="Times New Roman" panose="02020603050405020304" pitchFamily="18" charset="0"/>
                <a:cs typeface="Times New Roman" panose="02020603050405020304" pitchFamily="18" charset="0"/>
              </a:rPr>
              <a:t>ncı</a:t>
            </a:r>
            <a:r>
              <a:rPr lang="tr-TR" dirty="0" smtClean="0">
                <a:latin typeface="Times New Roman" panose="02020603050405020304" pitchFamily="18" charset="0"/>
                <a:cs typeface="Times New Roman" panose="02020603050405020304" pitchFamily="18" charset="0"/>
              </a:rPr>
              <a:t> maddesinin üçüncü fıkrası hükümleri uyarınca anabilim dallarına tahsis edilir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24519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a:t>
            </a:r>
            <a:r>
              <a:rPr lang="tr-TR" sz="2000" b="1" dirty="0">
                <a:latin typeface="Times New Roman" panose="02020603050405020304" pitchFamily="18" charset="0"/>
                <a:cs typeface="Times New Roman" panose="02020603050405020304" pitchFamily="18" charset="0"/>
              </a:rPr>
              <a:t>7</a:t>
            </a:r>
            <a:r>
              <a:rPr lang="tr-TR" sz="2000" b="1" dirty="0" smtClean="0">
                <a:latin typeface="Times New Roman" panose="02020603050405020304" pitchFamily="18" charset="0"/>
                <a:cs typeface="Times New Roman" panose="02020603050405020304" pitchFamily="18" charset="0"/>
              </a:rPr>
              <a:t>.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a:latin typeface="Times New Roman" panose="02020603050405020304" pitchFamily="18" charset="0"/>
                <a:cs typeface="Times New Roman" panose="02020603050405020304" pitchFamily="18" charset="0"/>
              </a:rPr>
              <a:t>İlgili Birim Yönetim Kurulu Görüşü</a:t>
            </a:r>
          </a:p>
        </p:txBody>
      </p:sp>
      <p:sp>
        <p:nvSpPr>
          <p:cNvPr id="4" name="İçerik Yer Tutucusu 2"/>
          <p:cNvSpPr txBox="1">
            <a:spLocks/>
          </p:cNvSpPr>
          <p:nvPr/>
        </p:nvSpPr>
        <p:spPr>
          <a:xfrm>
            <a:off x="1104292" y="2798612"/>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tr-TR" dirty="0" smtClean="0">
                <a:latin typeface="Times New Roman" panose="02020603050405020304" pitchFamily="18" charset="0"/>
                <a:cs typeface="Times New Roman" panose="02020603050405020304" pitchFamily="18" charset="0"/>
              </a:rPr>
              <a:t>Üniversite Yönetim </a:t>
            </a:r>
            <a:r>
              <a:rPr lang="tr-TR" dirty="0">
                <a:latin typeface="Times New Roman" panose="02020603050405020304" pitchFamily="18" charset="0"/>
                <a:cs typeface="Times New Roman" panose="02020603050405020304" pitchFamily="18" charset="0"/>
              </a:rPr>
              <a:t>Kurulu Görüşü</a:t>
            </a: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None/>
            </a:pPr>
            <a:r>
              <a:rPr lang="tr-TR" dirty="0">
                <a:latin typeface="Times New Roman" panose="02020603050405020304" pitchFamily="18" charset="0"/>
                <a:cs typeface="Times New Roman" panose="02020603050405020304" pitchFamily="18" charset="0"/>
              </a:rPr>
              <a:t>Rektör</a:t>
            </a: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Yükseköğretim Kurulu</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5912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a:t>
            </a:r>
            <a:r>
              <a:rPr lang="tr-TR" sz="2000" b="1" dirty="0">
                <a:latin typeface="Times New Roman" panose="02020603050405020304" pitchFamily="18" charset="0"/>
                <a:cs typeface="Times New Roman" panose="02020603050405020304" pitchFamily="18" charset="0"/>
              </a:rPr>
              <a:t>3</a:t>
            </a:r>
            <a:r>
              <a:rPr lang="tr-TR" sz="2000" b="1" dirty="0" smtClean="0">
                <a:latin typeface="Times New Roman" panose="02020603050405020304" pitchFamily="18" charset="0"/>
                <a:cs typeface="Times New Roman" panose="02020603050405020304" pitchFamily="18" charset="0"/>
              </a:rPr>
              <a:t>. fıkrası)</a:t>
            </a:r>
            <a:br>
              <a:rPr lang="tr-TR" sz="20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(Norm Dışı)</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4123114"/>
          </a:xfrm>
        </p:spPr>
        <p:txBody>
          <a:bodyPr>
            <a:normAutofit/>
          </a:bodyPr>
          <a:lstStyle/>
          <a:p>
            <a:pPr marL="0" indent="0" algn="just">
              <a:buNone/>
            </a:pPr>
            <a:r>
              <a:rPr lang="tr-TR" dirty="0" smtClean="0">
                <a:latin typeface="Times New Roman" panose="02020603050405020304" pitchFamily="18" charset="0"/>
                <a:cs typeface="Times New Roman" panose="02020603050405020304" pitchFamily="18" charset="0"/>
              </a:rPr>
              <a:t>	Yükseköğretim kurumlarında norm kadroların yeterli olmaması halinde norm dışı kadro talebi, ilgili anabilim/anasanat dalı ve bölüm kurulu ile ilgili birim ve üniversite yönetim kurulunun görüşü alınarak rektör tarafından Yükseköğretim Kuruluna iletilir. Bu talep, öğretim üyesi başına düşen öğrenci sayısı, ileri düzey araştırma ve geliştirme faaliyetleri, doktora ve dengi programlarından mezun sayısı, üniversitenin eğitim ve öğretim dışında yürüttüğü hizmetler dikkate alınarak Yükseköğretim Kurulu tarafından karara bağlanır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332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a:t>
            </a:r>
            <a:r>
              <a:rPr lang="tr-TR" sz="2000" b="1" dirty="0">
                <a:latin typeface="Times New Roman" panose="02020603050405020304" pitchFamily="18" charset="0"/>
                <a:cs typeface="Times New Roman" panose="02020603050405020304" pitchFamily="18" charset="0"/>
              </a:rPr>
              <a:t>3</a:t>
            </a:r>
            <a:r>
              <a:rPr lang="tr-TR" sz="2000" b="1" dirty="0" smtClean="0">
                <a:latin typeface="Times New Roman" panose="02020603050405020304" pitchFamily="18" charset="0"/>
                <a:cs typeface="Times New Roman" panose="02020603050405020304" pitchFamily="18" charset="0"/>
              </a:rPr>
              <a:t>.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smtClean="0">
                <a:latin typeface="Times New Roman" panose="02020603050405020304" pitchFamily="18" charset="0"/>
                <a:cs typeface="Times New Roman" panose="02020603050405020304" pitchFamily="18" charset="0"/>
              </a:rPr>
              <a:t>Anabilim/Anasanat Dalı Kurulu Görüşü</a:t>
            </a:r>
            <a:endParaRPr lang="tr-TR" dirty="0">
              <a:latin typeface="Times New Roman" panose="02020603050405020304" pitchFamily="18" charset="0"/>
              <a:cs typeface="Times New Roman" panose="02020603050405020304" pitchFamily="18" charset="0"/>
            </a:endParaRPr>
          </a:p>
        </p:txBody>
      </p:sp>
      <p:sp>
        <p:nvSpPr>
          <p:cNvPr id="4" name="İçerik Yer Tutucusu 2"/>
          <p:cNvSpPr txBox="1">
            <a:spLocks/>
          </p:cNvSpPr>
          <p:nvPr/>
        </p:nvSpPr>
        <p:spPr>
          <a:xfrm>
            <a:off x="1104292" y="2798612"/>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Bölüm Kurulu Görüşü</a:t>
            </a:r>
            <a:endParaRPr lang="tr-TR"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İlgili Birim Yönetim Kurulu Görüşü</a:t>
            </a:r>
            <a:endParaRPr lang="tr-TR"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Üniversite Yönetim Kurulu Görüşü</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430425" y="492665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İçerik Yer Tutucusu 2"/>
          <p:cNvSpPr txBox="1">
            <a:spLocks/>
          </p:cNvSpPr>
          <p:nvPr/>
        </p:nvSpPr>
        <p:spPr>
          <a:xfrm>
            <a:off x="1098470" y="5300691"/>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Rektör</a:t>
            </a:r>
            <a:endParaRPr lang="tr-TR" dirty="0">
              <a:latin typeface="Times New Roman" panose="02020603050405020304" pitchFamily="18" charset="0"/>
              <a:cs typeface="Times New Roman" panose="02020603050405020304" pitchFamily="18" charset="0"/>
            </a:endParaRPr>
          </a:p>
        </p:txBody>
      </p:sp>
      <p:sp>
        <p:nvSpPr>
          <p:cNvPr id="13" name="İçerik Yer Tutucusu 2"/>
          <p:cNvSpPr txBox="1">
            <a:spLocks/>
          </p:cNvSpPr>
          <p:nvPr/>
        </p:nvSpPr>
        <p:spPr>
          <a:xfrm>
            <a:off x="1098469" y="6115393"/>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Yükseköğretim Kurulu</a:t>
            </a:r>
            <a:endParaRPr lang="tr-TR" dirty="0">
              <a:latin typeface="Times New Roman" panose="02020603050405020304" pitchFamily="18" charset="0"/>
              <a:cs typeface="Times New Roman" panose="02020603050405020304" pitchFamily="18" charset="0"/>
            </a:endParaRPr>
          </a:p>
        </p:txBody>
      </p:sp>
      <p:sp>
        <p:nvSpPr>
          <p:cNvPr id="14" name="Aşağı Ok 13"/>
          <p:cNvSpPr/>
          <p:nvPr/>
        </p:nvSpPr>
        <p:spPr>
          <a:xfrm>
            <a:off x="5430425" y="5770363"/>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6650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52380"/>
          </a:xfrm>
        </p:spPr>
        <p:txBody>
          <a:bodyPr/>
          <a:lstStyle/>
          <a:p>
            <a:r>
              <a:rPr lang="tr-TR" sz="3200" b="1" dirty="0" smtClean="0">
                <a:latin typeface="Times New Roman" panose="02020603050405020304" pitchFamily="18" charset="0"/>
                <a:cs typeface="Times New Roman" panose="02020603050405020304" pitchFamily="18" charset="0"/>
              </a:rPr>
              <a:t>Amaç ve Kapsam</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246585"/>
            <a:ext cx="8946541" cy="1538180"/>
          </a:xfrm>
        </p:spPr>
        <p:txBody>
          <a:bodyPr/>
          <a:lstStyle/>
          <a:p>
            <a:pPr marL="0" indent="0" algn="just">
              <a:buNone/>
            </a:pPr>
            <a:r>
              <a:rPr lang="tr-TR" dirty="0" smtClean="0">
                <a:latin typeface="Times New Roman" panose="02020603050405020304" pitchFamily="18" charset="0"/>
                <a:cs typeface="Times New Roman" panose="02020603050405020304" pitchFamily="18" charset="0"/>
              </a:rPr>
              <a:t>	Yükseköğretim kurumları bünyesindeki birimler, önlisans, lisans, lisansüstü programlar ve bunların niteliği ile öğrenci sayıları, yükseköğretim kurumunun eğitim ve öğretim faaliyetleri dışında yürüttüğü hizmetler dikkate alınarak öğretim elemanı norm kadrolarını ve bunların kullanımına ilişkin esasları belirlemektir.</a:t>
            </a:r>
            <a:endParaRPr lang="tr-TR" dirty="0">
              <a:latin typeface="Times New Roman" panose="02020603050405020304" pitchFamily="18" charset="0"/>
              <a:cs typeface="Times New Roman" panose="02020603050405020304" pitchFamily="18" charset="0"/>
            </a:endParaRPr>
          </a:p>
        </p:txBody>
      </p:sp>
      <p:sp>
        <p:nvSpPr>
          <p:cNvPr id="4" name="Unvan 1"/>
          <p:cNvSpPr txBox="1">
            <a:spLocks/>
          </p:cNvSpPr>
          <p:nvPr/>
        </p:nvSpPr>
        <p:spPr>
          <a:xfrm>
            <a:off x="646111" y="2974085"/>
            <a:ext cx="9404723" cy="85238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3200" b="1" dirty="0" smtClean="0">
                <a:latin typeface="Times New Roman" panose="02020603050405020304" pitchFamily="18" charset="0"/>
                <a:cs typeface="Times New Roman" panose="02020603050405020304" pitchFamily="18" charset="0"/>
              </a:rPr>
              <a:t>Dayanak</a:t>
            </a:r>
            <a:endParaRPr lang="tr-TR" sz="3200" b="1"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3" y="3932656"/>
            <a:ext cx="8946541" cy="1538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2 sayılı Genel Kadro ve Usulü Hakkında Cumhurbaşkanlığı Kararnamesinin 11 inci maddesinin dördüncü fıkrasına dayanılarak hazırlanmıştır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68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52380"/>
          </a:xfrm>
        </p:spPr>
        <p:txBody>
          <a:bodyPr/>
          <a:lstStyle/>
          <a:p>
            <a:r>
              <a:rPr lang="tr-TR" sz="3200" b="1" dirty="0" smtClean="0">
                <a:latin typeface="Times New Roman" panose="02020603050405020304" pitchFamily="18" charset="0"/>
                <a:cs typeface="Times New Roman" panose="02020603050405020304" pitchFamily="18" charset="0"/>
              </a:rPr>
              <a:t>Tanımlar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246585"/>
            <a:ext cx="8946541" cy="4090186"/>
          </a:xfrm>
        </p:spPr>
        <p:txBody>
          <a:bodyPr>
            <a:normAutofit/>
          </a:bodyPr>
          <a:lstStyle/>
          <a:p>
            <a:pPr marL="457200" indent="-457200" algn="just">
              <a:buAutoNum type="alphaLcParenR"/>
            </a:pPr>
            <a:r>
              <a:rPr lang="tr-TR" sz="2100" u="sng" dirty="0" smtClean="0">
                <a:latin typeface="Times New Roman" panose="02020603050405020304" pitchFamily="18" charset="0"/>
                <a:cs typeface="Times New Roman" panose="02020603050405020304" pitchFamily="18" charset="0"/>
              </a:rPr>
              <a:t>Asgari </a:t>
            </a:r>
            <a:r>
              <a:rPr lang="tr-TR" sz="2100" u="sng" dirty="0">
                <a:latin typeface="Times New Roman" panose="02020603050405020304" pitchFamily="18" charset="0"/>
                <a:cs typeface="Times New Roman" panose="02020603050405020304" pitchFamily="18" charset="0"/>
              </a:rPr>
              <a:t>kadro sayısı</a:t>
            </a:r>
            <a:r>
              <a:rPr lang="tr-TR" sz="2100" dirty="0">
                <a:latin typeface="Times New Roman" panose="02020603050405020304" pitchFamily="18" charset="0"/>
                <a:cs typeface="Times New Roman" panose="02020603050405020304" pitchFamily="18" charset="0"/>
              </a:rPr>
              <a:t>: Yükseköğretim kurumlarında bir programda (Değişik ibare:RG-28/4/2020-31112) eğitim-öğretime başlamak ve devam edebilmek için Yükseköğretim Kurulu tarafından belirlenen asgari öğretim </a:t>
            </a:r>
            <a:r>
              <a:rPr lang="tr-TR" sz="2100" dirty="0" smtClean="0">
                <a:latin typeface="Times New Roman" panose="02020603050405020304" pitchFamily="18" charset="0"/>
                <a:cs typeface="Times New Roman" panose="02020603050405020304" pitchFamily="18" charset="0"/>
              </a:rPr>
              <a:t>elemanı sayısını,</a:t>
            </a:r>
          </a:p>
          <a:p>
            <a:pPr marL="457200" indent="-457200" algn="just">
              <a:buAutoNum type="alphaLcParenR"/>
            </a:pPr>
            <a:r>
              <a:rPr lang="tr-TR" sz="2100" u="sng" dirty="0" smtClean="0">
                <a:latin typeface="Times New Roman" panose="02020603050405020304" pitchFamily="18" charset="0"/>
                <a:cs typeface="Times New Roman" panose="02020603050405020304" pitchFamily="18" charset="0"/>
              </a:rPr>
              <a:t>Norm </a:t>
            </a:r>
            <a:r>
              <a:rPr lang="tr-TR" sz="2100" u="sng" dirty="0">
                <a:latin typeface="Times New Roman" panose="02020603050405020304" pitchFamily="18" charset="0"/>
                <a:cs typeface="Times New Roman" panose="02020603050405020304" pitchFamily="18" charset="0"/>
              </a:rPr>
              <a:t>dışı kadro</a:t>
            </a:r>
            <a:r>
              <a:rPr lang="tr-TR" sz="2100" dirty="0">
                <a:latin typeface="Times New Roman" panose="02020603050405020304" pitchFamily="18" charset="0"/>
                <a:cs typeface="Times New Roman" panose="02020603050405020304" pitchFamily="18" charset="0"/>
              </a:rPr>
              <a:t>: Bu Yönetmelik çerçevesinde belirlenen norm kadro sayısı dışında kalan ve ilgili yükseköğretim kurumunun ihtiyacı olduğunu (Mülga ibare:RG-15/1/2023-32074) belirttiği öğretim elemanı </a:t>
            </a:r>
            <a:r>
              <a:rPr lang="tr-TR" sz="2100" dirty="0" smtClean="0">
                <a:latin typeface="Times New Roman" panose="02020603050405020304" pitchFamily="18" charset="0"/>
                <a:cs typeface="Times New Roman" panose="02020603050405020304" pitchFamily="18" charset="0"/>
              </a:rPr>
              <a:t>kadrosunu,</a:t>
            </a:r>
          </a:p>
          <a:p>
            <a:pPr marL="457200" indent="-457200" algn="just">
              <a:buAutoNum type="alphaLcParenR"/>
            </a:pPr>
            <a:r>
              <a:rPr lang="tr-TR" sz="2100" u="sng" dirty="0" smtClean="0">
                <a:latin typeface="Times New Roman" panose="02020603050405020304" pitchFamily="18" charset="0"/>
                <a:cs typeface="Times New Roman" panose="02020603050405020304" pitchFamily="18" charset="0"/>
              </a:rPr>
              <a:t>Norm </a:t>
            </a:r>
            <a:r>
              <a:rPr lang="tr-TR" sz="2100" u="sng" dirty="0">
                <a:latin typeface="Times New Roman" panose="02020603050405020304" pitchFamily="18" charset="0"/>
                <a:cs typeface="Times New Roman" panose="02020603050405020304" pitchFamily="18" charset="0"/>
              </a:rPr>
              <a:t>kadro</a:t>
            </a:r>
            <a:r>
              <a:rPr lang="tr-TR" sz="2100" dirty="0">
                <a:latin typeface="Times New Roman" panose="02020603050405020304" pitchFamily="18" charset="0"/>
                <a:cs typeface="Times New Roman" panose="02020603050405020304" pitchFamily="18" charset="0"/>
              </a:rPr>
              <a:t>: Yükseköğretim kurumlarında bir bölüm, anabilim/</a:t>
            </a:r>
            <a:r>
              <a:rPr lang="tr-TR" sz="2100" dirty="0" err="1">
                <a:latin typeface="Times New Roman" panose="02020603050405020304" pitchFamily="18" charset="0"/>
                <a:cs typeface="Times New Roman" panose="02020603050405020304" pitchFamily="18" charset="0"/>
              </a:rPr>
              <a:t>anasanat</a:t>
            </a:r>
            <a:r>
              <a:rPr lang="tr-TR" sz="2100" dirty="0">
                <a:latin typeface="Times New Roman" panose="02020603050405020304" pitchFamily="18" charset="0"/>
                <a:cs typeface="Times New Roman" panose="02020603050405020304" pitchFamily="18" charset="0"/>
              </a:rPr>
              <a:t> dalı veya programda eğitim, öğretim, araştırma ve diğer hizmetlerin sürdürülebilmesi için bu Yönetmelik çerçevesinde sayısı belirlenen öğretim elemanı kadrosunu, </a:t>
            </a:r>
          </a:p>
        </p:txBody>
      </p:sp>
    </p:spTree>
    <p:extLst>
      <p:ext uri="{BB962C8B-B14F-4D97-AF65-F5344CB8AC3E}">
        <p14:creationId xmlns:p14="http://schemas.microsoft.com/office/powerpoint/2010/main" val="66010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8"/>
            <a:ext cx="9404723" cy="852380"/>
          </a:xfrm>
        </p:spPr>
        <p:txBody>
          <a:bodyPr/>
          <a:lstStyle/>
          <a:p>
            <a:r>
              <a:rPr lang="tr-TR" sz="3200" b="1" dirty="0" smtClean="0">
                <a:latin typeface="Times New Roman" panose="02020603050405020304" pitchFamily="18" charset="0"/>
                <a:cs typeface="Times New Roman" panose="02020603050405020304" pitchFamily="18" charset="0"/>
              </a:rPr>
              <a:t>Asgari Kadro Sayıları</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246585"/>
            <a:ext cx="9336492" cy="4248128"/>
          </a:xfrm>
        </p:spPr>
        <p:txBody>
          <a:bodyPr>
            <a:normAutofit/>
          </a:bodyPr>
          <a:lstStyle/>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hlinkClick r:id="rId2"/>
              </a:rPr>
              <a:t>Diş Hekimliği Fakültesinde</a:t>
            </a:r>
            <a:r>
              <a:rPr lang="tr-TR" dirty="0">
                <a:latin typeface="Times New Roman" panose="02020603050405020304" pitchFamily="18" charset="0"/>
                <a:cs typeface="Times New Roman" panose="02020603050405020304" pitchFamily="18" charset="0"/>
                <a:hlinkClick r:id="rId2"/>
              </a:rPr>
              <a:t> </a:t>
            </a:r>
            <a:r>
              <a:rPr lang="tr-TR" b="1" u="sng" dirty="0" smtClean="0">
                <a:latin typeface="Times New Roman" panose="02020603050405020304" pitchFamily="18" charset="0"/>
                <a:cs typeface="Times New Roman" panose="02020603050405020304" pitchFamily="18" charset="0"/>
                <a:hlinkClick r:id="rId2"/>
              </a:rPr>
              <a:t>8</a:t>
            </a:r>
            <a:r>
              <a:rPr lang="tr-TR" dirty="0" smtClean="0">
                <a:latin typeface="Times New Roman" panose="02020603050405020304" pitchFamily="18" charset="0"/>
                <a:cs typeface="Times New Roman" panose="02020603050405020304" pitchFamily="18" charset="0"/>
                <a:hlinkClick r:id="rId2"/>
              </a:rPr>
              <a:t> öğretim üyesi</a:t>
            </a:r>
            <a:r>
              <a:rPr lang="tr-TR" dirty="0">
                <a:latin typeface="Times New Roman" panose="02020603050405020304" pitchFamily="18" charset="0"/>
                <a:cs typeface="Times New Roman" panose="02020603050405020304" pitchFamily="18" charset="0"/>
              </a:rPr>
              <a:t>,</a:t>
            </a: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rPr>
              <a:t>Hukuk Fakültesinde </a:t>
            </a:r>
            <a:r>
              <a:rPr lang="tr-TR" b="1" dirty="0">
                <a:latin typeface="Times New Roman" panose="02020603050405020304" pitchFamily="18" charset="0"/>
                <a:cs typeface="Times New Roman" panose="02020603050405020304" pitchFamily="18" charset="0"/>
              </a:rPr>
              <a:t>8</a:t>
            </a:r>
            <a:r>
              <a:rPr lang="tr-TR" dirty="0" smtClean="0">
                <a:latin typeface="Times New Roman" panose="02020603050405020304" pitchFamily="18" charset="0"/>
                <a:cs typeface="Times New Roman" panose="02020603050405020304" pitchFamily="18" charset="0"/>
              </a:rPr>
              <a:t> öğretim üyesi,</a:t>
            </a:r>
            <a:endParaRPr lang="tr-TR" dirty="0">
              <a:latin typeface="Times New Roman" panose="02020603050405020304" pitchFamily="18" charset="0"/>
              <a:cs typeface="Times New Roman" panose="02020603050405020304" pitchFamily="18" charset="0"/>
            </a:endParaRP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hlinkClick r:id="rId3"/>
              </a:rPr>
              <a:t>Eczacılık Fakültesinde </a:t>
            </a:r>
            <a:r>
              <a:rPr lang="tr-TR" b="1" u="sng" dirty="0">
                <a:latin typeface="Times New Roman" panose="02020603050405020304" pitchFamily="18" charset="0"/>
                <a:cs typeface="Times New Roman" panose="02020603050405020304" pitchFamily="18" charset="0"/>
                <a:hlinkClick r:id="rId3"/>
              </a:rPr>
              <a:t>8</a:t>
            </a:r>
            <a:r>
              <a:rPr lang="tr-TR" dirty="0" smtClean="0">
                <a:latin typeface="Times New Roman" panose="02020603050405020304" pitchFamily="18" charset="0"/>
                <a:cs typeface="Times New Roman" panose="02020603050405020304" pitchFamily="18" charset="0"/>
                <a:hlinkClick r:id="rId3"/>
              </a:rPr>
              <a:t> öğretim üyesi</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hlinkClick r:id="rId4"/>
              </a:rPr>
              <a:t>Hemşirelik Fakültesi düzeyinde eğitim yapan Hemşirelik programında </a:t>
            </a:r>
            <a:r>
              <a:rPr lang="tr-TR" b="1" u="sng" dirty="0" smtClean="0">
                <a:latin typeface="Times New Roman" panose="02020603050405020304" pitchFamily="18" charset="0"/>
                <a:cs typeface="Times New Roman" panose="02020603050405020304" pitchFamily="18" charset="0"/>
                <a:hlinkClick r:id="rId4"/>
              </a:rPr>
              <a:t>8</a:t>
            </a:r>
            <a:r>
              <a:rPr lang="tr-TR" dirty="0" smtClean="0">
                <a:latin typeface="Times New Roman" panose="02020603050405020304" pitchFamily="18" charset="0"/>
                <a:cs typeface="Times New Roman" panose="02020603050405020304" pitchFamily="18" charset="0"/>
                <a:hlinkClick r:id="rId4"/>
              </a:rPr>
              <a:t> öğretim üyesi</a:t>
            </a:r>
            <a:r>
              <a:rPr lang="tr-TR" dirty="0">
                <a:latin typeface="Times New Roman" panose="02020603050405020304" pitchFamily="18" charset="0"/>
                <a:cs typeface="Times New Roman" panose="02020603050405020304" pitchFamily="18" charset="0"/>
              </a:rPr>
              <a:t>,</a:t>
            </a: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rPr>
              <a:t>İlahiyat Fakültesinde </a:t>
            </a:r>
            <a:r>
              <a:rPr lang="tr-TR" b="1" dirty="0" smtClean="0">
                <a:latin typeface="Times New Roman" panose="02020603050405020304" pitchFamily="18" charset="0"/>
                <a:cs typeface="Times New Roman" panose="02020603050405020304" pitchFamily="18" charset="0"/>
              </a:rPr>
              <a:t>7</a:t>
            </a:r>
            <a:r>
              <a:rPr lang="tr-TR" dirty="0" smtClean="0">
                <a:latin typeface="Times New Roman" panose="02020603050405020304" pitchFamily="18" charset="0"/>
                <a:cs typeface="Times New Roman" panose="02020603050405020304" pitchFamily="18" charset="0"/>
              </a:rPr>
              <a:t> öğretim üyesi</a:t>
            </a:r>
            <a:r>
              <a:rPr lang="tr-TR" dirty="0">
                <a:latin typeface="Times New Roman" panose="02020603050405020304" pitchFamily="18" charset="0"/>
                <a:cs typeface="Times New Roman" panose="02020603050405020304" pitchFamily="18" charset="0"/>
              </a:rPr>
              <a:t>,</a:t>
            </a: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hlinkClick r:id="rId5"/>
              </a:rPr>
              <a:t>Tıp Fakültesinde </a:t>
            </a:r>
            <a:r>
              <a:rPr lang="tr-TR" b="1" u="sng" dirty="0" smtClean="0">
                <a:latin typeface="Times New Roman" panose="02020603050405020304" pitchFamily="18" charset="0"/>
                <a:cs typeface="Times New Roman" panose="02020603050405020304" pitchFamily="18" charset="0"/>
                <a:hlinkClick r:id="rId5"/>
              </a:rPr>
              <a:t>19</a:t>
            </a:r>
            <a:r>
              <a:rPr lang="tr-TR" dirty="0" smtClean="0">
                <a:latin typeface="Times New Roman" panose="02020603050405020304" pitchFamily="18" charset="0"/>
                <a:cs typeface="Times New Roman" panose="02020603050405020304" pitchFamily="18" charset="0"/>
                <a:hlinkClick r:id="rId5"/>
              </a:rPr>
              <a:t> öğretim üyesi</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rPr>
              <a:t>Diğer lisans programlarında </a:t>
            </a:r>
            <a:r>
              <a:rPr lang="tr-TR" b="1"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öğretim üyesi,</a:t>
            </a:r>
            <a:endParaRPr lang="tr-TR" dirty="0">
              <a:latin typeface="Times New Roman" panose="02020603050405020304" pitchFamily="18" charset="0"/>
              <a:cs typeface="Times New Roman" panose="02020603050405020304" pitchFamily="18" charset="0"/>
            </a:endParaRPr>
          </a:p>
          <a:p>
            <a:pPr marL="457200" indent="-457200" algn="just">
              <a:buFont typeface="+mj-lt"/>
              <a:buAutoNum type="alphaLcParenR"/>
            </a:pPr>
            <a:r>
              <a:rPr lang="tr-TR" dirty="0" smtClean="0">
                <a:latin typeface="Times New Roman" panose="02020603050405020304" pitchFamily="18" charset="0"/>
                <a:cs typeface="Times New Roman" panose="02020603050405020304" pitchFamily="18" charset="0"/>
              </a:rPr>
              <a:t>Önlisans programlarında </a:t>
            </a:r>
            <a:r>
              <a:rPr lang="tr-TR" b="1"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öğretim üyesi veya öğretim görevlisidir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3275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4540" y="1421152"/>
            <a:ext cx="8946541" cy="3782616"/>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YÖK Genel Kurulunun 29.11.2018 tarihli toplantısında alınan kararlar; bu yönetmeliğin uygulanmasında bünyesinde lisans eğitimi olmamakla birlikte </a:t>
            </a:r>
            <a:r>
              <a:rPr lang="tr-TR" dirty="0" smtClean="0">
                <a:latin typeface="Times New Roman" panose="02020603050405020304" pitchFamily="18" charset="0"/>
                <a:cs typeface="Times New Roman" panose="02020603050405020304" pitchFamily="18" charset="0"/>
                <a:hlinkClick r:id="rId2" action="ppaction://hlinkfile"/>
              </a:rPr>
              <a:t>servis dersi veren birimler</a:t>
            </a:r>
            <a:r>
              <a:rPr lang="tr-TR" dirty="0" smtClean="0">
                <a:latin typeface="Times New Roman" panose="02020603050405020304" pitchFamily="18" charset="0"/>
                <a:cs typeface="Times New Roman" panose="02020603050405020304" pitchFamily="18" charset="0"/>
              </a:rPr>
              <a:t> (Eğitim Bilimleri Bölümünün Rehberlik ve Psikolojik Danışmanlık haricindeki anabilim dalları, Mühendislik Fakültelerinin Temel Bilimler Bölümleri, Denizcilik Fakültelerinin Temel Bilimler Bölümleri, Fen Fakültelerinin Temel Bilimler Bölümleri, Güzel Sanatlar Fakültelerinin Temel Sanat Bilimleri Bölümleri, Fakültelerin İnsan ve Toplum Bilimleri Bölümleri vb</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 ile bünyesinde anabilim/anasanat dalı bulunan enstitülerdeki anabilim dallarının asgari kadro sayısı </a:t>
            </a:r>
            <a:r>
              <a:rPr lang="tr-TR" b="1" u="sng" dirty="0" smtClean="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olarak kabul edilir.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974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2. fıkrası)</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3848794"/>
          </a:xfrm>
        </p:spPr>
        <p:txBody>
          <a:bodyPr/>
          <a:lstStyle/>
          <a:p>
            <a:pPr marL="0" indent="0" algn="just">
              <a:buNone/>
            </a:pPr>
            <a:r>
              <a:rPr lang="tr-TR" dirty="0" smtClean="0">
                <a:latin typeface="Times New Roman" panose="02020603050405020304" pitchFamily="18" charset="0"/>
                <a:cs typeface="Times New Roman" panose="02020603050405020304" pitchFamily="18" charset="0"/>
              </a:rPr>
              <a:t>	Yönetmeliğin 4. maddesinin 2. fıkrasına göre yükseköğretim kurumları, asgari kadro sayısının iki katına kadar norm kadro planlaması yapabilir</a:t>
            </a:r>
            <a:r>
              <a:rPr lang="tr-TR" dirty="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Yükseköğretim Kurulu tarafından Bölgesel Kalkınma Odaklı Misyon Farklılaşması ve İhtisaslaşma kapsamında belirlenen yükseköğretim kurumları, </a:t>
            </a:r>
            <a:r>
              <a:rPr lang="tr-TR" i="1" dirty="0" smtClean="0">
                <a:latin typeface="Times New Roman" panose="02020603050405020304" pitchFamily="18" charset="0"/>
                <a:cs typeface="Times New Roman" panose="02020603050405020304" pitchFamily="18" charset="0"/>
              </a:rPr>
              <a:t>ihtisas alanlarıyla doğrudan ilgili birimleri için</a:t>
            </a:r>
            <a:r>
              <a:rPr lang="tr-TR" dirty="0" smtClean="0">
                <a:latin typeface="Times New Roman" panose="02020603050405020304" pitchFamily="18" charset="0"/>
                <a:cs typeface="Times New Roman" panose="02020603050405020304" pitchFamily="18" charset="0"/>
              </a:rPr>
              <a:t> asgari kadro sayısının </a:t>
            </a:r>
            <a:r>
              <a:rPr lang="tr-TR" u="sng" dirty="0" smtClean="0">
                <a:latin typeface="Times New Roman" panose="02020603050405020304" pitchFamily="18" charset="0"/>
                <a:cs typeface="Times New Roman" panose="02020603050405020304" pitchFamily="18" charset="0"/>
              </a:rPr>
              <a:t>üç katına</a:t>
            </a:r>
            <a:r>
              <a:rPr lang="tr-TR" dirty="0" smtClean="0">
                <a:latin typeface="Times New Roman" panose="02020603050405020304" pitchFamily="18" charset="0"/>
                <a:cs typeface="Times New Roman" panose="02020603050405020304" pitchFamily="18" charset="0"/>
              </a:rPr>
              <a:t> kadar; Araştırma Üniversitesi olarak belirlenen yükseköğretim kurumları ise </a:t>
            </a:r>
            <a:r>
              <a:rPr lang="tr-TR" u="sng" dirty="0" smtClean="0">
                <a:latin typeface="Times New Roman" panose="02020603050405020304" pitchFamily="18" charset="0"/>
                <a:cs typeface="Times New Roman" panose="02020603050405020304" pitchFamily="18" charset="0"/>
              </a:rPr>
              <a:t>dört katına </a:t>
            </a:r>
            <a:r>
              <a:rPr lang="tr-TR" dirty="0" smtClean="0">
                <a:latin typeface="Times New Roman" panose="02020603050405020304" pitchFamily="18" charset="0"/>
                <a:cs typeface="Times New Roman" panose="02020603050405020304" pitchFamily="18" charset="0"/>
              </a:rPr>
              <a:t>kadar norm planlaması yapabilir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9263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2.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smtClean="0">
                <a:latin typeface="Times New Roman" panose="02020603050405020304" pitchFamily="18" charset="0"/>
                <a:cs typeface="Times New Roman" panose="02020603050405020304" pitchFamily="18" charset="0"/>
              </a:rPr>
              <a:t>Anabilim/Anasanat Dalı Kurulu Görüşü</a:t>
            </a:r>
            <a:endParaRPr lang="tr-TR" dirty="0">
              <a:latin typeface="Times New Roman" panose="02020603050405020304" pitchFamily="18" charset="0"/>
              <a:cs typeface="Times New Roman" panose="02020603050405020304" pitchFamily="18" charset="0"/>
            </a:endParaRPr>
          </a:p>
        </p:txBody>
      </p:sp>
      <p:sp>
        <p:nvSpPr>
          <p:cNvPr id="4" name="İçerik Yer Tutucusu 2"/>
          <p:cNvSpPr txBox="1">
            <a:spLocks/>
          </p:cNvSpPr>
          <p:nvPr/>
        </p:nvSpPr>
        <p:spPr>
          <a:xfrm>
            <a:off x="1104291" y="2822158"/>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Bölüm Kurulu Görüşü</a:t>
            </a:r>
            <a:endParaRPr lang="tr-TR"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İlgili Birim Yönetim Kurulu Görüşü</a:t>
            </a:r>
            <a:endParaRPr lang="tr-TR"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Rektör</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0986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4. fıkrası)</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0"/>
            <a:ext cx="8946541" cy="3848794"/>
          </a:xfrm>
        </p:spPr>
        <p:txBody>
          <a:bodyPr>
            <a:normAutofit/>
          </a:bodyPr>
          <a:lstStyle/>
          <a:p>
            <a:pPr marL="0" indent="0" algn="just">
              <a:buNone/>
            </a:pPr>
            <a:r>
              <a:rPr lang="tr-TR" dirty="0" smtClean="0">
                <a:latin typeface="Times New Roman" panose="02020603050405020304" pitchFamily="18" charset="0"/>
                <a:cs typeface="Times New Roman" panose="02020603050405020304" pitchFamily="18" charset="0"/>
              </a:rPr>
              <a:t>	Fakülte veya bölüm lisans programı için norm kadrolarını, anabilim/anasanat dalı çeşitliliği göz önünde bulundurularak fakülte veya bölümü oluşturan anabilim/anasanat dallarının her birine bir öğretim üyesi düşecek şekilde planlayabilir. Anabilim/anasanat dalları dikkate alınarak belirlenen norm kadro sayısı, ilgili anabilim/anasanat dalı ve bölüm kurulu ile ilgili fakülte ve üniversite yönetim kurulunun görüşü alınarak rektör tarafından bölüm veya fakülte düzeyinde iki katına kadar artırılabilir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25528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46111" y="452717"/>
            <a:ext cx="9404723" cy="1500773"/>
          </a:xfrm>
        </p:spPr>
        <p:txBody>
          <a:bodyPr/>
          <a:lstStyle/>
          <a:p>
            <a:r>
              <a:rPr lang="tr-TR" sz="3200" b="1" dirty="0" smtClean="0">
                <a:latin typeface="Times New Roman" panose="02020603050405020304" pitchFamily="18" charset="0"/>
                <a:cs typeface="Times New Roman" panose="02020603050405020304" pitchFamily="18" charset="0"/>
              </a:rPr>
              <a:t>Norm Kadroların Belirlenmesi</a:t>
            </a:r>
            <a:br>
              <a:rPr lang="tr-TR" sz="3200" b="1"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(Yönetmeliğin 4. maddesinin 4. fıkrası gereği </a:t>
            </a:r>
            <a:r>
              <a:rPr lang="tr-TR" sz="2000" b="1" u="sng" dirty="0" smtClean="0">
                <a:latin typeface="Times New Roman" panose="02020603050405020304" pitchFamily="18" charset="0"/>
                <a:cs typeface="Times New Roman" panose="02020603050405020304" pitchFamily="18" charset="0"/>
              </a:rPr>
              <a:t>planlama</a:t>
            </a:r>
            <a:r>
              <a:rPr lang="tr-TR" sz="2000" b="1" dirty="0" smtClean="0">
                <a:latin typeface="Times New Roman" panose="02020603050405020304" pitchFamily="18" charset="0"/>
                <a:cs typeface="Times New Roman" panose="02020603050405020304" pitchFamily="18" charset="0"/>
              </a:rPr>
              <a:t>)</a:t>
            </a:r>
            <a:endParaRPr lang="tr-TR" sz="20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04293" y="1953491"/>
            <a:ext cx="8946541" cy="465514"/>
          </a:xfrm>
        </p:spPr>
        <p:txBody>
          <a:bodyPr/>
          <a:lstStyle/>
          <a:p>
            <a:pPr marL="0" indent="0" algn="ctr">
              <a:buNone/>
            </a:pPr>
            <a:r>
              <a:rPr lang="tr-TR" dirty="0" smtClean="0">
                <a:latin typeface="Times New Roman" panose="02020603050405020304" pitchFamily="18" charset="0"/>
                <a:cs typeface="Times New Roman" panose="02020603050405020304" pitchFamily="18" charset="0"/>
              </a:rPr>
              <a:t>Anabilim/Anasanat Dalı Kurulu Görüşü</a:t>
            </a:r>
            <a:endParaRPr lang="tr-TR" dirty="0">
              <a:latin typeface="Times New Roman" panose="02020603050405020304" pitchFamily="18" charset="0"/>
              <a:cs typeface="Times New Roman" panose="02020603050405020304" pitchFamily="18" charset="0"/>
            </a:endParaRPr>
          </a:p>
        </p:txBody>
      </p:sp>
      <p:sp>
        <p:nvSpPr>
          <p:cNvPr id="4" name="İçerik Yer Tutucusu 2"/>
          <p:cNvSpPr txBox="1">
            <a:spLocks/>
          </p:cNvSpPr>
          <p:nvPr/>
        </p:nvSpPr>
        <p:spPr>
          <a:xfrm>
            <a:off x="1104292" y="2798612"/>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Bölüm Kurulu Görüşü</a:t>
            </a:r>
            <a:endParaRPr lang="tr-TR" dirty="0">
              <a:latin typeface="Times New Roman" panose="02020603050405020304" pitchFamily="18" charset="0"/>
              <a:cs typeface="Times New Roman" panose="02020603050405020304" pitchFamily="18" charset="0"/>
            </a:endParaRPr>
          </a:p>
        </p:txBody>
      </p:sp>
      <p:sp>
        <p:nvSpPr>
          <p:cNvPr id="5" name="İçerik Yer Tutucusu 2"/>
          <p:cNvSpPr txBox="1">
            <a:spLocks/>
          </p:cNvSpPr>
          <p:nvPr/>
        </p:nvSpPr>
        <p:spPr>
          <a:xfrm>
            <a:off x="1104292" y="3649284"/>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Fakülte Yönetim Kurulu Görüşü</a:t>
            </a:r>
            <a:endParaRPr lang="tr-TR" dirty="0">
              <a:latin typeface="Times New Roman" panose="02020603050405020304" pitchFamily="18" charset="0"/>
              <a:cs typeface="Times New Roman" panose="02020603050405020304" pitchFamily="18" charset="0"/>
            </a:endParaRPr>
          </a:p>
        </p:txBody>
      </p:sp>
      <p:sp>
        <p:nvSpPr>
          <p:cNvPr id="6" name="İçerik Yer Tutucusu 2"/>
          <p:cNvSpPr txBox="1">
            <a:spLocks/>
          </p:cNvSpPr>
          <p:nvPr/>
        </p:nvSpPr>
        <p:spPr>
          <a:xfrm>
            <a:off x="1104291" y="4499956"/>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Üniversite Yönetim Kurulu Görüşü</a:t>
            </a:r>
            <a:endParaRPr lang="tr-TR" dirty="0">
              <a:latin typeface="Times New Roman" panose="02020603050405020304" pitchFamily="18" charset="0"/>
              <a:cs typeface="Times New Roman" panose="02020603050405020304" pitchFamily="18" charset="0"/>
            </a:endParaRPr>
          </a:p>
        </p:txBody>
      </p:sp>
      <p:sp>
        <p:nvSpPr>
          <p:cNvPr id="7" name="Aşağı Ok 6"/>
          <p:cNvSpPr/>
          <p:nvPr/>
        </p:nvSpPr>
        <p:spPr>
          <a:xfrm>
            <a:off x="5436245" y="241900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Aşağı Ok 8"/>
          <p:cNvSpPr/>
          <p:nvPr/>
        </p:nvSpPr>
        <p:spPr>
          <a:xfrm>
            <a:off x="5430425" y="4120349"/>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Aşağı Ok 9"/>
          <p:cNvSpPr/>
          <p:nvPr/>
        </p:nvSpPr>
        <p:spPr>
          <a:xfrm>
            <a:off x="5430425" y="3311218"/>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Aşağı Ok 10"/>
          <p:cNvSpPr/>
          <p:nvPr/>
        </p:nvSpPr>
        <p:spPr>
          <a:xfrm>
            <a:off x="5430425" y="4926655"/>
            <a:ext cx="282632" cy="3796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İçerik Yer Tutucusu 2"/>
          <p:cNvSpPr txBox="1">
            <a:spLocks/>
          </p:cNvSpPr>
          <p:nvPr/>
        </p:nvSpPr>
        <p:spPr>
          <a:xfrm>
            <a:off x="1098470" y="5300691"/>
            <a:ext cx="8946541" cy="46551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r>
              <a:rPr lang="tr-TR" dirty="0" smtClean="0">
                <a:latin typeface="Times New Roman" panose="02020603050405020304" pitchFamily="18" charset="0"/>
                <a:cs typeface="Times New Roman" panose="02020603050405020304" pitchFamily="18" charset="0"/>
              </a:rPr>
              <a:t>Rektör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466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90</TotalTime>
  <Words>1017</Words>
  <Application>Microsoft Office PowerPoint</Application>
  <PresentationFormat>Geniş ekran</PresentationFormat>
  <Paragraphs>68</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Century Gothic</vt:lpstr>
      <vt:lpstr>Times New Roman</vt:lpstr>
      <vt:lpstr>Wingdings 3</vt:lpstr>
      <vt:lpstr>İyon</vt:lpstr>
      <vt:lpstr>KIRKLARELİ ÜNİVERSİTESİ REKTÖRLÜĞÜ  Personel Daire Başkanlığı (Kadro-İstatistik, Eğitim ve Sicil Şube Müdürlüğü)</vt:lpstr>
      <vt:lpstr>Amaç ve Kapsam</vt:lpstr>
      <vt:lpstr>Tanımlar</vt:lpstr>
      <vt:lpstr>Asgari Kadro Sayıları</vt:lpstr>
      <vt:lpstr>PowerPoint Sunusu</vt:lpstr>
      <vt:lpstr>Norm Kadroların Belirlenmesi (Yönetmeliğin 4. maddesinin 2. fıkrası)</vt:lpstr>
      <vt:lpstr>Norm Kadroların Belirlenmesi (Yönetmeliğin 4. maddesinin 2. fıkrası gereği planlama)</vt:lpstr>
      <vt:lpstr>Norm Kadroların Belirlenmesi (Yönetmeliğin 4. maddesinin 4. fıkrası)</vt:lpstr>
      <vt:lpstr>Norm Kadroların Belirlenmesi (Yönetmeliğin 4. maddesinin 4. fıkrası gereği planlama)</vt:lpstr>
      <vt:lpstr>Norm Kadroların Belirlenmesi (Yönetmeliğin 4. maddesinin 5. fıkrası)</vt:lpstr>
      <vt:lpstr>Norm Kadroların Belirlenmesi (Yönetmeliğin 4. maddesinin 5. fıkrası gereği planlama)</vt:lpstr>
      <vt:lpstr>Norm Kadroların Belirlenmesi (Yönetmeliğin 4. maddesinin 6. fıkrası) (Fakültelerdeki Öğretim Görevlisi)</vt:lpstr>
      <vt:lpstr>Norm Kadroların Belirlenmesi (Yönetmeliğin 4. maddesinin 6. fıkrası gereği planlama)</vt:lpstr>
      <vt:lpstr>Norm Kadroların Belirlenmesi (Yönetmeliğin 4. maddesinin 7. fıkrası) (Araştırma Görevlisi)</vt:lpstr>
      <vt:lpstr>Norm Kadroların Belirlenmesi (Yönetmeliğin 4. maddesinin 7. fıkrası gereği planlama)</vt:lpstr>
      <vt:lpstr>Norm Kadroların Belirlenmesi (Yönetmeliğin 4. maddesinin 3. fıkrası) (Norm Dışı)</vt:lpstr>
      <vt:lpstr>Norm Kadroların Belirlenmesi (Yönetmeliğin 4. maddesinin 3. fıkrası gereği planlama)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KIRKLARELİ ÜNİVERSİTESİ REKTÖRLÜĞÜ  Personel Daire Başkanlığı (Kadro-İstatistik, Eğitim ve Sicil Şube Müdürlüğü)</dc:title>
  <dc:creator>BİRCAN.ÖZKIR</dc:creator>
  <cp:lastModifiedBy>BİRCAN.ÖZKIR</cp:lastModifiedBy>
  <cp:revision>23</cp:revision>
  <dcterms:created xsi:type="dcterms:W3CDTF">2023-10-23T08:53:11Z</dcterms:created>
  <dcterms:modified xsi:type="dcterms:W3CDTF">2023-10-24T05:47:53Z</dcterms:modified>
</cp:coreProperties>
</file>