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309" r:id="rId4"/>
    <p:sldId id="301" r:id="rId5"/>
    <p:sldId id="315" r:id="rId6"/>
    <p:sldId id="316" r:id="rId7"/>
    <p:sldId id="303" r:id="rId8"/>
    <p:sldId id="312" r:id="rId9"/>
    <p:sldId id="313" r:id="rId10"/>
    <p:sldId id="314" r:id="rId11"/>
    <p:sldId id="317" r:id="rId12"/>
    <p:sldId id="319" r:id="rId13"/>
    <p:sldId id="318" r:id="rId14"/>
    <p:sldId id="320" r:id="rId15"/>
    <p:sldId id="322" r:id="rId16"/>
    <p:sldId id="32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351CFAE-50E6-4539-83BA-DC748173B319}">
          <p14:sldIdLst>
            <p14:sldId id="256"/>
            <p14:sldId id="271"/>
            <p14:sldId id="309"/>
            <p14:sldId id="301"/>
            <p14:sldId id="315"/>
            <p14:sldId id="316"/>
            <p14:sldId id="303"/>
            <p14:sldId id="312"/>
            <p14:sldId id="313"/>
            <p14:sldId id="314"/>
            <p14:sldId id="317"/>
            <p14:sldId id="319"/>
            <p14:sldId id="318"/>
            <p14:sldId id="320"/>
            <p14:sldId id="322"/>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107" d="100"/>
          <a:sy n="107" d="100"/>
        </p:scale>
        <p:origin x="78" y="2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C435-61BA-4458-8071-DC8DDA03D1BE}"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4CDB2419-782C-4E0E-8769-84D1AD334400}">
      <dgm:prSet/>
      <dgm:spPr/>
      <dgm:t>
        <a:bodyPr/>
        <a:lstStyle/>
        <a:p>
          <a:pPr algn="just" rtl="0"/>
          <a:r>
            <a:rPr lang="tr-TR" dirty="0" smtClean="0">
              <a:solidFill>
                <a:schemeClr val="tx1"/>
              </a:solidFill>
              <a:latin typeface="Times New Roman" panose="02020603050405020304" pitchFamily="18" charset="0"/>
              <a:cs typeface="Times New Roman" panose="02020603050405020304" pitchFamily="18" charset="0"/>
            </a:rPr>
            <a:t>* Mali saydamlık ve hesap verme sorumluluğunu sağlar.</a:t>
          </a:r>
        </a:p>
        <a:p>
          <a:pPr algn="just"/>
          <a:r>
            <a:rPr lang="tr-TR" dirty="0" smtClean="0">
              <a:solidFill>
                <a:schemeClr val="tx1"/>
              </a:solidFill>
              <a:latin typeface="Times New Roman" panose="02020603050405020304" pitchFamily="18" charset="0"/>
              <a:cs typeface="Times New Roman" panose="02020603050405020304" pitchFamily="18" charset="0"/>
            </a:rPr>
            <a:t>* İdare/Birim hakkında genel bilgiler verir.</a:t>
          </a:r>
        </a:p>
        <a:p>
          <a:pPr algn="just"/>
          <a:r>
            <a:rPr lang="tr-TR" dirty="0" smtClean="0">
              <a:solidFill>
                <a:schemeClr val="tx1"/>
              </a:solidFill>
              <a:latin typeface="Times New Roman" panose="02020603050405020304" pitchFamily="18" charset="0"/>
              <a:cs typeface="Times New Roman" panose="02020603050405020304" pitchFamily="18" charset="0"/>
            </a:rPr>
            <a:t>* Kullanılan kaynaklar, bütçe hedef ve gerçekleşmeleri ile meydana gelen sapmaların nedenlerini kamuoyuna açıklar.</a:t>
          </a:r>
        </a:p>
        <a:p>
          <a:pPr algn="just"/>
          <a:r>
            <a:rPr lang="tr-TR" dirty="0" smtClean="0">
              <a:solidFill>
                <a:schemeClr val="tx1"/>
              </a:solidFill>
              <a:latin typeface="Times New Roman" panose="02020603050405020304" pitchFamily="18" charset="0"/>
              <a:cs typeface="Times New Roman" panose="02020603050405020304" pitchFamily="18" charset="0"/>
            </a:rPr>
            <a:t>* Varlık ve yükümlülükler gibi mali bilgileri kapsar.</a:t>
          </a:r>
        </a:p>
        <a:p>
          <a:pPr algn="just"/>
          <a:r>
            <a:rPr lang="tr-TR" dirty="0" smtClean="0">
              <a:solidFill>
                <a:schemeClr val="tx1"/>
              </a:solidFill>
              <a:latin typeface="Times New Roman" panose="02020603050405020304" pitchFamily="18" charset="0"/>
              <a:cs typeface="Times New Roman" panose="02020603050405020304" pitchFamily="18" charset="0"/>
            </a:rPr>
            <a:t>* Stratejik plan ve performans programı uyarınca yürütülen faaliyetleri ve performans bilgilerini içerir.</a:t>
          </a:r>
          <a:endParaRPr lang="tr-TR" dirty="0">
            <a:solidFill>
              <a:schemeClr val="tx1"/>
            </a:solidFill>
            <a:latin typeface="Times New Roman" panose="02020603050405020304" pitchFamily="18" charset="0"/>
            <a:cs typeface="Times New Roman" panose="02020603050405020304" pitchFamily="18" charset="0"/>
          </a:endParaRPr>
        </a:p>
      </dgm:t>
    </dgm:pt>
    <dgm:pt modelId="{E93D7107-C67A-4955-A631-522A349CDE0F}" type="parTrans" cxnId="{C6426D36-C29B-4890-AA66-F4187348AAF7}">
      <dgm:prSet/>
      <dgm:spPr/>
      <dgm:t>
        <a:bodyPr/>
        <a:lstStyle/>
        <a:p>
          <a:endParaRPr lang="tr-TR"/>
        </a:p>
      </dgm:t>
    </dgm:pt>
    <dgm:pt modelId="{B1B1F150-E60A-46F0-A03B-1578F03EB219}" type="sibTrans" cxnId="{C6426D36-C29B-4890-AA66-F4187348AAF7}">
      <dgm:prSet/>
      <dgm:spPr/>
      <dgm:t>
        <a:bodyPr/>
        <a:lstStyle/>
        <a:p>
          <a:endParaRPr lang="tr-TR"/>
        </a:p>
      </dgm:t>
    </dgm:pt>
    <dgm:pt modelId="{FED5FA2B-B811-44DA-8C64-641CAD1A32B6}">
      <dgm:prSet custT="1"/>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3200" smtClean="0">
              <a:solidFill>
                <a:schemeClr val="tx1"/>
              </a:solidFill>
              <a:latin typeface="Times New Roman" panose="02020603050405020304" pitchFamily="18" charset="0"/>
              <a:cs typeface="Times New Roman" panose="02020603050405020304" pitchFamily="18" charset="0"/>
            </a:rPr>
            <a:t>FAALİYET </a:t>
          </a:r>
          <a:r>
            <a:rPr lang="tr-TR" sz="3200" dirty="0" smtClean="0">
              <a:solidFill>
                <a:schemeClr val="tx1"/>
              </a:solidFill>
              <a:latin typeface="Times New Roman" panose="02020603050405020304" pitchFamily="18" charset="0"/>
              <a:cs typeface="Times New Roman" panose="02020603050405020304" pitchFamily="18" charset="0"/>
            </a:rPr>
            <a:t>RAPORU </a:t>
          </a:r>
          <a:endParaRPr lang="tr-TR" sz="3200" dirty="0">
            <a:solidFill>
              <a:schemeClr val="tx1"/>
            </a:solidFill>
            <a:latin typeface="Times New Roman" panose="02020603050405020304" pitchFamily="18" charset="0"/>
            <a:cs typeface="Times New Roman" panose="02020603050405020304" pitchFamily="18" charset="0"/>
          </a:endParaRPr>
        </a:p>
      </dgm:t>
    </dgm:pt>
    <dgm:pt modelId="{02A9FFA0-BC50-494A-B347-AEB6FBE4BB1C}" type="sibTrans" cxnId="{03C29FF8-9853-4C57-8D7D-7D60B944A4E3}">
      <dgm:prSet/>
      <dgm:spPr>
        <a:solidFill>
          <a:schemeClr val="bg2">
            <a:lumMod val="75000"/>
          </a:schemeClr>
        </a:solidFill>
      </dgm:spPr>
      <dgm:t>
        <a:bodyPr/>
        <a:lstStyle/>
        <a:p>
          <a:endParaRPr lang="tr-TR"/>
        </a:p>
      </dgm:t>
    </dgm:pt>
    <dgm:pt modelId="{FD261B95-83E0-48D6-A624-C06FC30F3B62}" type="parTrans" cxnId="{03C29FF8-9853-4C57-8D7D-7D60B944A4E3}">
      <dgm:prSet/>
      <dgm:spPr/>
      <dgm:t>
        <a:bodyPr/>
        <a:lstStyle/>
        <a:p>
          <a:endParaRPr lang="tr-TR"/>
        </a:p>
      </dgm:t>
    </dgm:pt>
    <dgm:pt modelId="{3DB76308-2314-45EE-8D57-014F859A4A12}" type="pres">
      <dgm:prSet presAssocID="{A55EC435-61BA-4458-8071-DC8DDA03D1BE}" presName="Name0" presStyleCnt="0">
        <dgm:presLayoutVars>
          <dgm:dir/>
          <dgm:resizeHandles val="exact"/>
        </dgm:presLayoutVars>
      </dgm:prSet>
      <dgm:spPr/>
      <dgm:t>
        <a:bodyPr/>
        <a:lstStyle/>
        <a:p>
          <a:endParaRPr lang="tr-TR"/>
        </a:p>
      </dgm:t>
    </dgm:pt>
    <dgm:pt modelId="{13A91E76-A5AB-4F78-B6FF-87651C9189E6}" type="pres">
      <dgm:prSet presAssocID="{FED5FA2B-B811-44DA-8C64-641CAD1A32B6}" presName="node" presStyleLbl="node1" presStyleIdx="0" presStyleCnt="2" custScaleX="83241" custScaleY="162315" custLinFactNeighborX="35239" custLinFactNeighborY="5153">
        <dgm:presLayoutVars>
          <dgm:bulletEnabled val="1"/>
        </dgm:presLayoutVars>
      </dgm:prSet>
      <dgm:spPr/>
      <dgm:t>
        <a:bodyPr/>
        <a:lstStyle/>
        <a:p>
          <a:endParaRPr lang="tr-TR"/>
        </a:p>
      </dgm:t>
    </dgm:pt>
    <dgm:pt modelId="{B9B7142B-49DE-4798-887E-A419D9801F74}" type="pres">
      <dgm:prSet presAssocID="{02A9FFA0-BC50-494A-B347-AEB6FBE4BB1C}" presName="sibTrans" presStyleLbl="sibTrans2D1" presStyleIdx="0" presStyleCnt="1" custScaleX="139897" custLinFactNeighborX="6703" custLinFactNeighborY="2670"/>
      <dgm:spPr/>
      <dgm:t>
        <a:bodyPr/>
        <a:lstStyle/>
        <a:p>
          <a:endParaRPr lang="tr-TR"/>
        </a:p>
      </dgm:t>
    </dgm:pt>
    <dgm:pt modelId="{0E53D533-A150-4785-892A-E468454B20D3}" type="pres">
      <dgm:prSet presAssocID="{02A9FFA0-BC50-494A-B347-AEB6FBE4BB1C}" presName="connectorText" presStyleLbl="sibTrans2D1" presStyleIdx="0" presStyleCnt="1"/>
      <dgm:spPr/>
      <dgm:t>
        <a:bodyPr/>
        <a:lstStyle/>
        <a:p>
          <a:endParaRPr lang="tr-TR"/>
        </a:p>
      </dgm:t>
    </dgm:pt>
    <dgm:pt modelId="{31EFC62E-BC40-47AC-8F88-AA45A7800056}" type="pres">
      <dgm:prSet presAssocID="{4CDB2419-782C-4E0E-8769-84D1AD334400}" presName="node" presStyleLbl="node1" presStyleIdx="1" presStyleCnt="2" custScaleX="143662" custScaleY="150587" custLinFactNeighborX="-7065" custLinFactNeighborY="6382">
        <dgm:presLayoutVars>
          <dgm:bulletEnabled val="1"/>
        </dgm:presLayoutVars>
      </dgm:prSet>
      <dgm:spPr/>
      <dgm:t>
        <a:bodyPr/>
        <a:lstStyle/>
        <a:p>
          <a:endParaRPr lang="tr-TR"/>
        </a:p>
      </dgm:t>
    </dgm:pt>
  </dgm:ptLst>
  <dgm:cxnLst>
    <dgm:cxn modelId="{C6426D36-C29B-4890-AA66-F4187348AAF7}" srcId="{A55EC435-61BA-4458-8071-DC8DDA03D1BE}" destId="{4CDB2419-782C-4E0E-8769-84D1AD334400}" srcOrd="1" destOrd="0" parTransId="{E93D7107-C67A-4955-A631-522A349CDE0F}" sibTransId="{B1B1F150-E60A-46F0-A03B-1578F03EB219}"/>
    <dgm:cxn modelId="{03C29FF8-9853-4C57-8D7D-7D60B944A4E3}" srcId="{A55EC435-61BA-4458-8071-DC8DDA03D1BE}" destId="{FED5FA2B-B811-44DA-8C64-641CAD1A32B6}" srcOrd="0" destOrd="0" parTransId="{FD261B95-83E0-48D6-A624-C06FC30F3B62}" sibTransId="{02A9FFA0-BC50-494A-B347-AEB6FBE4BB1C}"/>
    <dgm:cxn modelId="{4F4132D7-D9A5-4675-B0F9-09958059185D}" type="presOf" srcId="{FED5FA2B-B811-44DA-8C64-641CAD1A32B6}" destId="{13A91E76-A5AB-4F78-B6FF-87651C9189E6}" srcOrd="0" destOrd="0" presId="urn:microsoft.com/office/officeart/2005/8/layout/process1"/>
    <dgm:cxn modelId="{4ED4D99F-A9D8-4CFC-87DE-7C6437EBFFC9}" type="presOf" srcId="{02A9FFA0-BC50-494A-B347-AEB6FBE4BB1C}" destId="{B9B7142B-49DE-4798-887E-A419D9801F74}" srcOrd="0" destOrd="0" presId="urn:microsoft.com/office/officeart/2005/8/layout/process1"/>
    <dgm:cxn modelId="{2CD84FFF-3239-4775-A5D0-4C4D8DE8058C}" type="presOf" srcId="{02A9FFA0-BC50-494A-B347-AEB6FBE4BB1C}" destId="{0E53D533-A150-4785-892A-E468454B20D3}" srcOrd="1" destOrd="0" presId="urn:microsoft.com/office/officeart/2005/8/layout/process1"/>
    <dgm:cxn modelId="{14C96E0B-FA04-461E-B687-A00E38DF252A}" type="presOf" srcId="{4CDB2419-782C-4E0E-8769-84D1AD334400}" destId="{31EFC62E-BC40-47AC-8F88-AA45A7800056}" srcOrd="0" destOrd="0" presId="urn:microsoft.com/office/officeart/2005/8/layout/process1"/>
    <dgm:cxn modelId="{0209BB6A-3005-4A53-8A9D-A463D7575420}" type="presOf" srcId="{A55EC435-61BA-4458-8071-DC8DDA03D1BE}" destId="{3DB76308-2314-45EE-8D57-014F859A4A12}" srcOrd="0" destOrd="0" presId="urn:microsoft.com/office/officeart/2005/8/layout/process1"/>
    <dgm:cxn modelId="{1ACF6DBF-BE41-442F-B606-07D07091CD61}" type="presParOf" srcId="{3DB76308-2314-45EE-8D57-014F859A4A12}" destId="{13A91E76-A5AB-4F78-B6FF-87651C9189E6}" srcOrd="0" destOrd="0" presId="urn:microsoft.com/office/officeart/2005/8/layout/process1"/>
    <dgm:cxn modelId="{ECF46430-7F17-48BC-ACF5-1583B610A3E3}" type="presParOf" srcId="{3DB76308-2314-45EE-8D57-014F859A4A12}" destId="{B9B7142B-49DE-4798-887E-A419D9801F74}" srcOrd="1" destOrd="0" presId="urn:microsoft.com/office/officeart/2005/8/layout/process1"/>
    <dgm:cxn modelId="{467EFB60-5344-4B02-9FD2-1AF22485EEB0}" type="presParOf" srcId="{B9B7142B-49DE-4798-887E-A419D9801F74}" destId="{0E53D533-A150-4785-892A-E468454B20D3}" srcOrd="0" destOrd="0" presId="urn:microsoft.com/office/officeart/2005/8/layout/process1"/>
    <dgm:cxn modelId="{3DB05DCC-F1EF-497B-AB75-52A21DF027D7}" type="presParOf" srcId="{3DB76308-2314-45EE-8D57-014F859A4A12}" destId="{31EFC62E-BC40-47AC-8F88-AA45A780005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C435-61BA-4458-8071-DC8DDA03D1BE}"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FED5FA2B-B811-44DA-8C64-641CAD1A32B6}">
      <dgm:prSet custT="1"/>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3200" smtClean="0">
              <a:solidFill>
                <a:schemeClr val="tx1"/>
              </a:solidFill>
              <a:latin typeface="Times New Roman" panose="02020603050405020304" pitchFamily="18" charset="0"/>
              <a:cs typeface="Times New Roman" panose="02020603050405020304" pitchFamily="18" charset="0"/>
            </a:rPr>
            <a:t>FAALİYET </a:t>
          </a:r>
          <a:r>
            <a:rPr lang="tr-TR" sz="3200" dirty="0" smtClean="0">
              <a:solidFill>
                <a:schemeClr val="tx1"/>
              </a:solidFill>
              <a:latin typeface="Times New Roman" panose="02020603050405020304" pitchFamily="18" charset="0"/>
              <a:cs typeface="Times New Roman" panose="02020603050405020304" pitchFamily="18" charset="0"/>
            </a:rPr>
            <a:t>RAPORU </a:t>
          </a:r>
          <a:endParaRPr lang="tr-TR" sz="3200" dirty="0">
            <a:solidFill>
              <a:schemeClr val="tx1"/>
            </a:solidFill>
            <a:latin typeface="Times New Roman" panose="02020603050405020304" pitchFamily="18" charset="0"/>
            <a:cs typeface="Times New Roman" panose="02020603050405020304" pitchFamily="18" charset="0"/>
          </a:endParaRPr>
        </a:p>
      </dgm:t>
    </dgm:pt>
    <dgm:pt modelId="{02A9FFA0-BC50-494A-B347-AEB6FBE4BB1C}" type="sibTrans" cxnId="{03C29FF8-9853-4C57-8D7D-7D60B944A4E3}">
      <dgm:prSet/>
      <dgm:spPr>
        <a:solidFill>
          <a:schemeClr val="bg2">
            <a:lumMod val="75000"/>
          </a:schemeClr>
        </a:solidFill>
      </dgm:spPr>
      <dgm:t>
        <a:bodyPr/>
        <a:lstStyle/>
        <a:p>
          <a:endParaRPr lang="tr-TR"/>
        </a:p>
      </dgm:t>
    </dgm:pt>
    <dgm:pt modelId="{FD261B95-83E0-48D6-A624-C06FC30F3B62}" type="parTrans" cxnId="{03C29FF8-9853-4C57-8D7D-7D60B944A4E3}">
      <dgm:prSet/>
      <dgm:spPr/>
      <dgm:t>
        <a:bodyPr/>
        <a:lstStyle/>
        <a:p>
          <a:endParaRPr lang="tr-TR"/>
        </a:p>
      </dgm:t>
    </dgm:pt>
    <dgm:pt modelId="{3DB76308-2314-45EE-8D57-014F859A4A12}" type="pres">
      <dgm:prSet presAssocID="{A55EC435-61BA-4458-8071-DC8DDA03D1BE}" presName="Name0" presStyleCnt="0">
        <dgm:presLayoutVars>
          <dgm:dir/>
          <dgm:resizeHandles val="exact"/>
        </dgm:presLayoutVars>
      </dgm:prSet>
      <dgm:spPr/>
      <dgm:t>
        <a:bodyPr/>
        <a:lstStyle/>
        <a:p>
          <a:endParaRPr lang="tr-TR"/>
        </a:p>
      </dgm:t>
    </dgm:pt>
    <dgm:pt modelId="{13A91E76-A5AB-4F78-B6FF-87651C9189E6}" type="pres">
      <dgm:prSet presAssocID="{FED5FA2B-B811-44DA-8C64-641CAD1A32B6}" presName="node" presStyleLbl="node1" presStyleIdx="0" presStyleCnt="1" custScaleX="67691" custScaleY="117178" custLinFactNeighborX="-16142" custLinFactNeighborY="7185">
        <dgm:presLayoutVars>
          <dgm:bulletEnabled val="1"/>
        </dgm:presLayoutVars>
      </dgm:prSet>
      <dgm:spPr/>
      <dgm:t>
        <a:bodyPr/>
        <a:lstStyle/>
        <a:p>
          <a:endParaRPr lang="tr-TR"/>
        </a:p>
      </dgm:t>
    </dgm:pt>
  </dgm:ptLst>
  <dgm:cxnLst>
    <dgm:cxn modelId="{4F4132D7-D9A5-4675-B0F9-09958059185D}" type="presOf" srcId="{FED5FA2B-B811-44DA-8C64-641CAD1A32B6}" destId="{13A91E76-A5AB-4F78-B6FF-87651C9189E6}" srcOrd="0" destOrd="0" presId="urn:microsoft.com/office/officeart/2005/8/layout/process1"/>
    <dgm:cxn modelId="{03C29FF8-9853-4C57-8D7D-7D60B944A4E3}" srcId="{A55EC435-61BA-4458-8071-DC8DDA03D1BE}" destId="{FED5FA2B-B811-44DA-8C64-641CAD1A32B6}" srcOrd="0" destOrd="0" parTransId="{FD261B95-83E0-48D6-A624-C06FC30F3B62}" sibTransId="{02A9FFA0-BC50-494A-B347-AEB6FBE4BB1C}"/>
    <dgm:cxn modelId="{0209BB6A-3005-4A53-8A9D-A463D7575420}" type="presOf" srcId="{A55EC435-61BA-4458-8071-DC8DDA03D1BE}" destId="{3DB76308-2314-45EE-8D57-014F859A4A12}" srcOrd="0" destOrd="0" presId="urn:microsoft.com/office/officeart/2005/8/layout/process1"/>
    <dgm:cxn modelId="{1ACF6DBF-BE41-442F-B606-07D07091CD61}" type="presParOf" srcId="{3DB76308-2314-45EE-8D57-014F859A4A12}" destId="{13A91E76-A5AB-4F78-B6FF-87651C9189E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EC435-61BA-4458-8071-DC8DDA03D1BE}"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FED5FA2B-B811-44DA-8C64-641CAD1A32B6}">
      <dgm:prSet custT="1"/>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3200" smtClean="0">
              <a:solidFill>
                <a:schemeClr val="tx1"/>
              </a:solidFill>
              <a:latin typeface="Times New Roman" panose="02020603050405020304" pitchFamily="18" charset="0"/>
              <a:cs typeface="Times New Roman" panose="02020603050405020304" pitchFamily="18" charset="0"/>
            </a:rPr>
            <a:t>FAALİYET </a:t>
          </a:r>
          <a:r>
            <a:rPr lang="tr-TR" sz="3200" dirty="0" smtClean="0">
              <a:solidFill>
                <a:schemeClr val="tx1"/>
              </a:solidFill>
              <a:latin typeface="Times New Roman" panose="02020603050405020304" pitchFamily="18" charset="0"/>
              <a:cs typeface="Times New Roman" panose="02020603050405020304" pitchFamily="18" charset="0"/>
            </a:rPr>
            <a:t>RAPORU </a:t>
          </a:r>
          <a:endParaRPr lang="tr-TR" sz="3200" dirty="0">
            <a:solidFill>
              <a:schemeClr val="tx1"/>
            </a:solidFill>
            <a:latin typeface="Times New Roman" panose="02020603050405020304" pitchFamily="18" charset="0"/>
            <a:cs typeface="Times New Roman" panose="02020603050405020304" pitchFamily="18" charset="0"/>
          </a:endParaRPr>
        </a:p>
      </dgm:t>
    </dgm:pt>
    <dgm:pt modelId="{02A9FFA0-BC50-494A-B347-AEB6FBE4BB1C}" type="sibTrans" cxnId="{03C29FF8-9853-4C57-8D7D-7D60B944A4E3}">
      <dgm:prSet/>
      <dgm:spPr>
        <a:solidFill>
          <a:schemeClr val="bg2">
            <a:lumMod val="75000"/>
          </a:schemeClr>
        </a:solidFill>
      </dgm:spPr>
      <dgm:t>
        <a:bodyPr/>
        <a:lstStyle/>
        <a:p>
          <a:endParaRPr lang="tr-TR"/>
        </a:p>
      </dgm:t>
    </dgm:pt>
    <dgm:pt modelId="{FD261B95-83E0-48D6-A624-C06FC30F3B62}" type="parTrans" cxnId="{03C29FF8-9853-4C57-8D7D-7D60B944A4E3}">
      <dgm:prSet/>
      <dgm:spPr/>
      <dgm:t>
        <a:bodyPr/>
        <a:lstStyle/>
        <a:p>
          <a:endParaRPr lang="tr-TR"/>
        </a:p>
      </dgm:t>
    </dgm:pt>
    <dgm:pt modelId="{3DB76308-2314-45EE-8D57-014F859A4A12}" type="pres">
      <dgm:prSet presAssocID="{A55EC435-61BA-4458-8071-DC8DDA03D1BE}" presName="Name0" presStyleCnt="0">
        <dgm:presLayoutVars>
          <dgm:dir/>
          <dgm:resizeHandles val="exact"/>
        </dgm:presLayoutVars>
      </dgm:prSet>
      <dgm:spPr/>
      <dgm:t>
        <a:bodyPr/>
        <a:lstStyle/>
        <a:p>
          <a:endParaRPr lang="tr-TR"/>
        </a:p>
      </dgm:t>
    </dgm:pt>
    <dgm:pt modelId="{13A91E76-A5AB-4F78-B6FF-87651C9189E6}" type="pres">
      <dgm:prSet presAssocID="{FED5FA2B-B811-44DA-8C64-641CAD1A32B6}" presName="node" presStyleLbl="node1" presStyleIdx="0" presStyleCnt="1" custScaleX="67691" custScaleY="117178" custLinFactNeighborX="-16142" custLinFactNeighborY="7185">
        <dgm:presLayoutVars>
          <dgm:bulletEnabled val="1"/>
        </dgm:presLayoutVars>
      </dgm:prSet>
      <dgm:spPr/>
      <dgm:t>
        <a:bodyPr/>
        <a:lstStyle/>
        <a:p>
          <a:endParaRPr lang="tr-TR"/>
        </a:p>
      </dgm:t>
    </dgm:pt>
  </dgm:ptLst>
  <dgm:cxnLst>
    <dgm:cxn modelId="{4F4132D7-D9A5-4675-B0F9-09958059185D}" type="presOf" srcId="{FED5FA2B-B811-44DA-8C64-641CAD1A32B6}" destId="{13A91E76-A5AB-4F78-B6FF-87651C9189E6}" srcOrd="0" destOrd="0" presId="urn:microsoft.com/office/officeart/2005/8/layout/process1"/>
    <dgm:cxn modelId="{03C29FF8-9853-4C57-8D7D-7D60B944A4E3}" srcId="{A55EC435-61BA-4458-8071-DC8DDA03D1BE}" destId="{FED5FA2B-B811-44DA-8C64-641CAD1A32B6}" srcOrd="0" destOrd="0" parTransId="{FD261B95-83E0-48D6-A624-C06FC30F3B62}" sibTransId="{02A9FFA0-BC50-494A-B347-AEB6FBE4BB1C}"/>
    <dgm:cxn modelId="{0209BB6A-3005-4A53-8A9D-A463D7575420}" type="presOf" srcId="{A55EC435-61BA-4458-8071-DC8DDA03D1BE}" destId="{3DB76308-2314-45EE-8D57-014F859A4A12}" srcOrd="0" destOrd="0" presId="urn:microsoft.com/office/officeart/2005/8/layout/process1"/>
    <dgm:cxn modelId="{1ACF6DBF-BE41-442F-B606-07D07091CD61}" type="presParOf" srcId="{3DB76308-2314-45EE-8D57-014F859A4A12}" destId="{13A91E76-A5AB-4F78-B6FF-87651C9189E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5E90B-4025-458D-B1DF-75295021C6A1}" type="doc">
      <dgm:prSet loTypeId="urn:microsoft.com/office/officeart/2005/8/layout/hProcess3" loCatId="process" qsTypeId="urn:microsoft.com/office/officeart/2005/8/quickstyle/3d3" qsCatId="3D" csTypeId="urn:microsoft.com/office/officeart/2005/8/colors/accent0_3" csCatId="mainScheme" phldr="1"/>
      <dgm:spPr/>
      <dgm:t>
        <a:bodyPr/>
        <a:lstStyle/>
        <a:p>
          <a:endParaRPr lang="tr-TR"/>
        </a:p>
      </dgm:t>
    </dgm:pt>
    <dgm:pt modelId="{DE9B51BC-6AA0-4A0E-BFE6-13EC5EDE060D}">
      <dgm:prSet/>
      <dgm:spPr/>
      <dgm:t>
        <a:bodyPr/>
        <a:lstStyle/>
        <a:p>
          <a:pPr algn="ctr" rtl="0"/>
          <a:r>
            <a:rPr lang="tr-TR" dirty="0" smtClean="0">
              <a:solidFill>
                <a:schemeClr val="bg1"/>
              </a:solidFill>
              <a:latin typeface="Times New Roman" panose="02020603050405020304" pitchFamily="18" charset="0"/>
              <a:cs typeface="Times New Roman" panose="02020603050405020304" pitchFamily="18" charset="0"/>
            </a:rPr>
            <a:t>Üst Yönetici Çağrısı</a:t>
          </a:r>
          <a:endParaRPr lang="tr-TR" dirty="0">
            <a:solidFill>
              <a:schemeClr val="bg1"/>
            </a:solidFill>
            <a:latin typeface="Times New Roman" panose="02020603050405020304" pitchFamily="18" charset="0"/>
            <a:cs typeface="Times New Roman" panose="02020603050405020304" pitchFamily="18" charset="0"/>
          </a:endParaRPr>
        </a:p>
      </dgm:t>
    </dgm:pt>
    <dgm:pt modelId="{A6181555-12BE-4DB6-BFBF-309AC890826E}" type="parTrans" cxnId="{6DA06B51-FCBE-42B2-BCCC-D6ACD78034BA}">
      <dgm:prSet/>
      <dgm:spPr/>
      <dgm:t>
        <a:bodyPr/>
        <a:lstStyle/>
        <a:p>
          <a:endParaRPr lang="tr-TR"/>
        </a:p>
      </dgm:t>
    </dgm:pt>
    <dgm:pt modelId="{71371D52-6E83-482E-B8FE-189EE45F5020}" type="sibTrans" cxnId="{6DA06B51-FCBE-42B2-BCCC-D6ACD78034BA}">
      <dgm:prSet/>
      <dgm:spPr/>
      <dgm:t>
        <a:bodyPr/>
        <a:lstStyle/>
        <a:p>
          <a:endParaRPr lang="tr-TR"/>
        </a:p>
      </dgm:t>
    </dgm:pt>
    <dgm:pt modelId="{0254317B-EB75-4A1B-BC90-018FBD13B53E}">
      <dgm:prSet custT="1"/>
      <dgm:spPr/>
      <dgm:t>
        <a:bodyPr/>
        <a:lstStyle/>
        <a:p>
          <a:pPr rtl="0"/>
          <a:r>
            <a:rPr lang="tr-TR" sz="2000" dirty="0" smtClean="0"/>
            <a:t>SGDB, Üst Yönetici İmzasıyla Harcama Birimlerine Birim Faaliyet Raporlarının Hazırlanması İçin Çağrı Yapar</a:t>
          </a:r>
          <a:endParaRPr lang="tr-TR" sz="2000" dirty="0"/>
        </a:p>
      </dgm:t>
    </dgm:pt>
    <dgm:pt modelId="{28ADA08E-B8F4-46B3-992B-ACBA1B1E6061}" type="parTrans" cxnId="{416CE81B-59BE-412E-90E0-4D6D0890F615}">
      <dgm:prSet/>
      <dgm:spPr/>
      <dgm:t>
        <a:bodyPr/>
        <a:lstStyle/>
        <a:p>
          <a:endParaRPr lang="tr-TR"/>
        </a:p>
      </dgm:t>
    </dgm:pt>
    <dgm:pt modelId="{E3CF651A-B8DA-4EE2-9FA8-E7F619310371}" type="sibTrans" cxnId="{416CE81B-59BE-412E-90E0-4D6D0890F615}">
      <dgm:prSet/>
      <dgm:spPr/>
      <dgm:t>
        <a:bodyPr/>
        <a:lstStyle/>
        <a:p>
          <a:endParaRPr lang="tr-TR"/>
        </a:p>
      </dgm:t>
    </dgm:pt>
    <dgm:pt modelId="{E3002BE2-92DC-4F7C-97BA-2B4EB2E13777}">
      <dgm:prSet/>
      <dgm:spPr/>
      <dgm:t>
        <a:bodyPr/>
        <a:lstStyle/>
        <a:p>
          <a:pPr algn="ctr" rtl="0"/>
          <a:r>
            <a:rPr lang="tr-TR" dirty="0" smtClean="0">
              <a:solidFill>
                <a:schemeClr val="bg1"/>
              </a:solidFill>
              <a:latin typeface="Times New Roman" panose="02020603050405020304" pitchFamily="18" charset="0"/>
              <a:cs typeface="Times New Roman" panose="02020603050405020304" pitchFamily="18" charset="0"/>
            </a:rPr>
            <a:t>Birim Faaliyet Raporlarının Hazırlanması</a:t>
          </a:r>
          <a:endParaRPr lang="tr-TR" dirty="0">
            <a:solidFill>
              <a:schemeClr val="bg1"/>
            </a:solidFill>
            <a:latin typeface="Times New Roman" panose="02020603050405020304" pitchFamily="18" charset="0"/>
            <a:cs typeface="Times New Roman" panose="02020603050405020304" pitchFamily="18" charset="0"/>
          </a:endParaRPr>
        </a:p>
      </dgm:t>
    </dgm:pt>
    <dgm:pt modelId="{8BC795D0-DAAF-4B26-9C84-64AB02780AC5}" type="parTrans" cxnId="{27C86930-5E0B-4520-AD14-26AD5175D540}">
      <dgm:prSet/>
      <dgm:spPr/>
      <dgm:t>
        <a:bodyPr/>
        <a:lstStyle/>
        <a:p>
          <a:endParaRPr lang="tr-TR"/>
        </a:p>
      </dgm:t>
    </dgm:pt>
    <dgm:pt modelId="{5A82398B-2F7D-439D-95FC-97C1F19C3CCD}" type="sibTrans" cxnId="{27C86930-5E0B-4520-AD14-26AD5175D540}">
      <dgm:prSet/>
      <dgm:spPr/>
      <dgm:t>
        <a:bodyPr/>
        <a:lstStyle/>
        <a:p>
          <a:endParaRPr lang="tr-TR"/>
        </a:p>
      </dgm:t>
    </dgm:pt>
    <dgm:pt modelId="{AC053F19-3F69-4FE2-86A5-BDA6E9182402}">
      <dgm:prSet/>
      <dgm:spPr/>
      <dgm:t>
        <a:bodyPr/>
        <a:lstStyle/>
        <a:p>
          <a:pPr rtl="0"/>
          <a:r>
            <a:rPr lang="tr-TR" dirty="0" smtClean="0"/>
            <a:t>Birim Faaliyet Raporları Kamuoyuna Birim Web Sitelerinde Duyurulur.</a:t>
          </a:r>
          <a:endParaRPr lang="tr-TR" dirty="0"/>
        </a:p>
      </dgm:t>
    </dgm:pt>
    <dgm:pt modelId="{9E4E5800-0F2F-48B3-98B1-5C6D2FCB2767}" type="parTrans" cxnId="{540F7260-7C48-4F62-BF7F-0ED180248FD4}">
      <dgm:prSet/>
      <dgm:spPr/>
      <dgm:t>
        <a:bodyPr/>
        <a:lstStyle/>
        <a:p>
          <a:endParaRPr lang="tr-TR"/>
        </a:p>
      </dgm:t>
    </dgm:pt>
    <dgm:pt modelId="{C00385A7-3D00-435D-AC5A-303E5D46EB98}" type="sibTrans" cxnId="{540F7260-7C48-4F62-BF7F-0ED180248FD4}">
      <dgm:prSet/>
      <dgm:spPr/>
      <dgm:t>
        <a:bodyPr/>
        <a:lstStyle/>
        <a:p>
          <a:endParaRPr lang="tr-TR"/>
        </a:p>
      </dgm:t>
    </dgm:pt>
    <dgm:pt modelId="{F94A5922-EBC9-434A-8B6A-FC9C99AEF711}">
      <dgm:prSet/>
      <dgm:spPr/>
      <dgm:t>
        <a:bodyPr/>
        <a:lstStyle/>
        <a:p>
          <a:pPr rtl="0"/>
          <a:r>
            <a:rPr lang="tr-TR" dirty="0" smtClean="0"/>
            <a:t>Birim Faaliyet Raporları Üst Yöneticiye Arz Edilir. Birim Faaliyet Raporları İdare Faaliyet Raporunun Hazırlanabilmesi İçin </a:t>
          </a:r>
          <a:r>
            <a:rPr lang="tr-TR" dirty="0" err="1" smtClean="0"/>
            <a:t>SGDB'ye</a:t>
          </a:r>
          <a:r>
            <a:rPr lang="tr-TR" dirty="0" smtClean="0"/>
            <a:t> Gönderilir.</a:t>
          </a:r>
          <a:endParaRPr lang="tr-TR" dirty="0"/>
        </a:p>
      </dgm:t>
    </dgm:pt>
    <dgm:pt modelId="{8BD44541-F0DF-46D5-B218-CCCA299577F0}" type="parTrans" cxnId="{83544466-EB82-4F15-BBEF-630F2BAFA525}">
      <dgm:prSet/>
      <dgm:spPr/>
      <dgm:t>
        <a:bodyPr/>
        <a:lstStyle/>
        <a:p>
          <a:endParaRPr lang="tr-TR"/>
        </a:p>
      </dgm:t>
    </dgm:pt>
    <dgm:pt modelId="{E6D9F1D6-8116-4A61-B199-AB2821A3B2FB}" type="sibTrans" cxnId="{83544466-EB82-4F15-BBEF-630F2BAFA525}">
      <dgm:prSet/>
      <dgm:spPr/>
      <dgm:t>
        <a:bodyPr/>
        <a:lstStyle/>
        <a:p>
          <a:endParaRPr lang="tr-TR"/>
        </a:p>
      </dgm:t>
    </dgm:pt>
    <dgm:pt modelId="{9422E27B-5905-41D9-AC65-0853B8AA52BA}">
      <dgm:prSet/>
      <dgm:spPr/>
      <dgm:t>
        <a:bodyPr/>
        <a:lstStyle/>
        <a:p>
          <a:pPr algn="ctr" rtl="0"/>
          <a:r>
            <a:rPr lang="tr-TR" dirty="0" smtClean="0">
              <a:solidFill>
                <a:schemeClr val="bg1"/>
              </a:solidFill>
              <a:latin typeface="Times New Roman" panose="02020603050405020304" pitchFamily="18" charset="0"/>
              <a:cs typeface="Times New Roman" panose="02020603050405020304" pitchFamily="18" charset="0"/>
            </a:rPr>
            <a:t>İdare Faaliyet Raporunun Hazırlanması</a:t>
          </a:r>
          <a:endParaRPr lang="tr-TR" dirty="0">
            <a:solidFill>
              <a:schemeClr val="bg1"/>
            </a:solidFill>
            <a:latin typeface="Times New Roman" panose="02020603050405020304" pitchFamily="18" charset="0"/>
            <a:cs typeface="Times New Roman" panose="02020603050405020304" pitchFamily="18" charset="0"/>
          </a:endParaRPr>
        </a:p>
      </dgm:t>
    </dgm:pt>
    <dgm:pt modelId="{2BA90578-DFCA-4AEB-BC69-EB0A871C3474}" type="parTrans" cxnId="{D3CDBC46-D926-4C06-B219-E959503EBDE7}">
      <dgm:prSet/>
      <dgm:spPr/>
      <dgm:t>
        <a:bodyPr/>
        <a:lstStyle/>
        <a:p>
          <a:endParaRPr lang="tr-TR"/>
        </a:p>
      </dgm:t>
    </dgm:pt>
    <dgm:pt modelId="{01F28C79-293E-43F4-9C9A-030EA79D0EDE}" type="sibTrans" cxnId="{D3CDBC46-D926-4C06-B219-E959503EBDE7}">
      <dgm:prSet/>
      <dgm:spPr/>
      <dgm:t>
        <a:bodyPr/>
        <a:lstStyle/>
        <a:p>
          <a:endParaRPr lang="tr-TR"/>
        </a:p>
      </dgm:t>
    </dgm:pt>
    <dgm:pt modelId="{64228A03-D7DB-474C-9647-AB46300BF183}">
      <dgm:prSet/>
      <dgm:spPr/>
      <dgm:t>
        <a:bodyPr/>
        <a:lstStyle/>
        <a:p>
          <a:pPr algn="l" rtl="0"/>
          <a:r>
            <a:rPr lang="tr-TR" dirty="0" smtClean="0"/>
            <a:t>SGDB, Birim Faaliyet Raporlarını Konsolide Ederek İdare Faaliyet Raporunu Hazırlar.</a:t>
          </a:r>
          <a:endParaRPr lang="tr-TR" dirty="0"/>
        </a:p>
      </dgm:t>
    </dgm:pt>
    <dgm:pt modelId="{D6F8448D-E4BF-4196-8DB1-5FA5E54C0E51}" type="parTrans" cxnId="{F3997605-7DB6-432D-980A-86BB52871D4D}">
      <dgm:prSet/>
      <dgm:spPr/>
      <dgm:t>
        <a:bodyPr/>
        <a:lstStyle/>
        <a:p>
          <a:endParaRPr lang="tr-TR"/>
        </a:p>
      </dgm:t>
    </dgm:pt>
    <dgm:pt modelId="{63B84650-91E4-4CE4-B1E7-DB921B893BE2}" type="sibTrans" cxnId="{F3997605-7DB6-432D-980A-86BB52871D4D}">
      <dgm:prSet/>
      <dgm:spPr/>
      <dgm:t>
        <a:bodyPr/>
        <a:lstStyle/>
        <a:p>
          <a:endParaRPr lang="tr-TR"/>
        </a:p>
      </dgm:t>
    </dgm:pt>
    <dgm:pt modelId="{6A78DD45-CE46-4F5A-8AAC-6763C9EC291C}">
      <dgm:prSet/>
      <dgm:spPr/>
      <dgm:t>
        <a:bodyPr/>
        <a:lstStyle/>
        <a:p>
          <a:pPr algn="l" rtl="0"/>
          <a:r>
            <a:rPr lang="tr-TR" dirty="0" smtClean="0"/>
            <a:t>İdare Faaliyet Raporu Kamuoyuna Kurumun Web Sitesinde Sunulur ve İlgili İdarelere Elektronik Ortamda Gönderilir.</a:t>
          </a:r>
          <a:endParaRPr lang="tr-TR" dirty="0"/>
        </a:p>
      </dgm:t>
    </dgm:pt>
    <dgm:pt modelId="{9BAA5F1E-1A3D-4197-BB54-289E480BAE9D}" type="parTrans" cxnId="{3CDF294D-4A21-4766-BC94-68CC1CC07C34}">
      <dgm:prSet/>
      <dgm:spPr/>
      <dgm:t>
        <a:bodyPr/>
        <a:lstStyle/>
        <a:p>
          <a:endParaRPr lang="tr-TR"/>
        </a:p>
      </dgm:t>
    </dgm:pt>
    <dgm:pt modelId="{4FB7912B-1D74-4696-BAD7-9E00ACFB8FD8}" type="sibTrans" cxnId="{3CDF294D-4A21-4766-BC94-68CC1CC07C34}">
      <dgm:prSet/>
      <dgm:spPr/>
      <dgm:t>
        <a:bodyPr/>
        <a:lstStyle/>
        <a:p>
          <a:endParaRPr lang="tr-TR"/>
        </a:p>
      </dgm:t>
    </dgm:pt>
    <dgm:pt modelId="{D8ACBE69-78CB-4898-81CE-45B925D3C0D5}" type="pres">
      <dgm:prSet presAssocID="{33E5E90B-4025-458D-B1DF-75295021C6A1}" presName="Name0" presStyleCnt="0">
        <dgm:presLayoutVars>
          <dgm:dir/>
          <dgm:animLvl val="lvl"/>
          <dgm:resizeHandles val="exact"/>
        </dgm:presLayoutVars>
      </dgm:prSet>
      <dgm:spPr/>
      <dgm:t>
        <a:bodyPr/>
        <a:lstStyle/>
        <a:p>
          <a:endParaRPr lang="tr-TR"/>
        </a:p>
      </dgm:t>
    </dgm:pt>
    <dgm:pt modelId="{D7194464-4E13-4691-957C-B8AD10D2BAAF}" type="pres">
      <dgm:prSet presAssocID="{33E5E90B-4025-458D-B1DF-75295021C6A1}" presName="dummy" presStyleCnt="0"/>
      <dgm:spPr/>
      <dgm:t>
        <a:bodyPr/>
        <a:lstStyle/>
        <a:p>
          <a:endParaRPr lang="tr-TR"/>
        </a:p>
      </dgm:t>
    </dgm:pt>
    <dgm:pt modelId="{467516F3-C662-492A-A2E0-384298580092}" type="pres">
      <dgm:prSet presAssocID="{33E5E90B-4025-458D-B1DF-75295021C6A1}" presName="linH" presStyleCnt="0"/>
      <dgm:spPr/>
      <dgm:t>
        <a:bodyPr/>
        <a:lstStyle/>
        <a:p>
          <a:endParaRPr lang="tr-TR"/>
        </a:p>
      </dgm:t>
    </dgm:pt>
    <dgm:pt modelId="{25AAE904-7C76-44DD-93FF-56C5F09EAD72}" type="pres">
      <dgm:prSet presAssocID="{33E5E90B-4025-458D-B1DF-75295021C6A1}" presName="padding1" presStyleCnt="0"/>
      <dgm:spPr/>
      <dgm:t>
        <a:bodyPr/>
        <a:lstStyle/>
        <a:p>
          <a:endParaRPr lang="tr-TR"/>
        </a:p>
      </dgm:t>
    </dgm:pt>
    <dgm:pt modelId="{066B3869-663D-4F40-A8A6-4AC947E12201}" type="pres">
      <dgm:prSet presAssocID="{DE9B51BC-6AA0-4A0E-BFE6-13EC5EDE060D}" presName="linV" presStyleCnt="0"/>
      <dgm:spPr/>
      <dgm:t>
        <a:bodyPr/>
        <a:lstStyle/>
        <a:p>
          <a:endParaRPr lang="tr-TR"/>
        </a:p>
      </dgm:t>
    </dgm:pt>
    <dgm:pt modelId="{550C0624-3AFF-4E68-AC38-AC1912A121A7}" type="pres">
      <dgm:prSet presAssocID="{DE9B51BC-6AA0-4A0E-BFE6-13EC5EDE060D}" presName="spVertical1" presStyleCnt="0"/>
      <dgm:spPr/>
      <dgm:t>
        <a:bodyPr/>
        <a:lstStyle/>
        <a:p>
          <a:endParaRPr lang="tr-TR"/>
        </a:p>
      </dgm:t>
    </dgm:pt>
    <dgm:pt modelId="{0110A098-E46C-42B3-9BAA-F3418EFBB9B7}" type="pres">
      <dgm:prSet presAssocID="{DE9B51BC-6AA0-4A0E-BFE6-13EC5EDE060D}" presName="parTx" presStyleLbl="revTx" presStyleIdx="0" presStyleCnt="6" custScaleX="85043">
        <dgm:presLayoutVars>
          <dgm:chMax val="0"/>
          <dgm:chPref val="0"/>
          <dgm:bulletEnabled val="1"/>
        </dgm:presLayoutVars>
      </dgm:prSet>
      <dgm:spPr/>
      <dgm:t>
        <a:bodyPr/>
        <a:lstStyle/>
        <a:p>
          <a:endParaRPr lang="tr-TR"/>
        </a:p>
      </dgm:t>
    </dgm:pt>
    <dgm:pt modelId="{7BBB8E82-985C-4C43-96EC-627E826E3B4B}" type="pres">
      <dgm:prSet presAssocID="{DE9B51BC-6AA0-4A0E-BFE6-13EC5EDE060D}" presName="spVertical2" presStyleCnt="0"/>
      <dgm:spPr/>
      <dgm:t>
        <a:bodyPr/>
        <a:lstStyle/>
        <a:p>
          <a:endParaRPr lang="tr-TR"/>
        </a:p>
      </dgm:t>
    </dgm:pt>
    <dgm:pt modelId="{9A70C611-217C-4D42-AA10-5468FC6C36BE}" type="pres">
      <dgm:prSet presAssocID="{DE9B51BC-6AA0-4A0E-BFE6-13EC5EDE060D}" presName="spVertical3" presStyleCnt="0"/>
      <dgm:spPr/>
      <dgm:t>
        <a:bodyPr/>
        <a:lstStyle/>
        <a:p>
          <a:endParaRPr lang="tr-TR"/>
        </a:p>
      </dgm:t>
    </dgm:pt>
    <dgm:pt modelId="{80AFBD1F-C094-4836-B9B2-F3CE3B44E67C}" type="pres">
      <dgm:prSet presAssocID="{DE9B51BC-6AA0-4A0E-BFE6-13EC5EDE060D}" presName="desTx" presStyleLbl="revTx" presStyleIdx="1" presStyleCnt="6" custScaleY="57884" custLinFactNeighborX="-3961" custLinFactNeighborY="56067">
        <dgm:presLayoutVars>
          <dgm:bulletEnabled val="1"/>
        </dgm:presLayoutVars>
      </dgm:prSet>
      <dgm:spPr/>
      <dgm:t>
        <a:bodyPr/>
        <a:lstStyle/>
        <a:p>
          <a:endParaRPr lang="tr-TR"/>
        </a:p>
      </dgm:t>
    </dgm:pt>
    <dgm:pt modelId="{8E72BB89-1C87-4FFD-9985-921E27F92D5D}" type="pres">
      <dgm:prSet presAssocID="{71371D52-6E83-482E-B8FE-189EE45F5020}" presName="space" presStyleCnt="0"/>
      <dgm:spPr/>
      <dgm:t>
        <a:bodyPr/>
        <a:lstStyle/>
        <a:p>
          <a:endParaRPr lang="tr-TR"/>
        </a:p>
      </dgm:t>
    </dgm:pt>
    <dgm:pt modelId="{CA074AA3-374F-48A9-860C-3C2A00DF7656}" type="pres">
      <dgm:prSet presAssocID="{E3002BE2-92DC-4F7C-97BA-2B4EB2E13777}" presName="linV" presStyleCnt="0"/>
      <dgm:spPr/>
      <dgm:t>
        <a:bodyPr/>
        <a:lstStyle/>
        <a:p>
          <a:endParaRPr lang="tr-TR"/>
        </a:p>
      </dgm:t>
    </dgm:pt>
    <dgm:pt modelId="{19D0F5F3-FB69-4D63-8859-38D47200B864}" type="pres">
      <dgm:prSet presAssocID="{E3002BE2-92DC-4F7C-97BA-2B4EB2E13777}" presName="spVertical1" presStyleCnt="0"/>
      <dgm:spPr/>
      <dgm:t>
        <a:bodyPr/>
        <a:lstStyle/>
        <a:p>
          <a:endParaRPr lang="tr-TR"/>
        </a:p>
      </dgm:t>
    </dgm:pt>
    <dgm:pt modelId="{2947B3D7-9DFF-4980-9D0E-EBB56A42ABB3}" type="pres">
      <dgm:prSet presAssocID="{E3002BE2-92DC-4F7C-97BA-2B4EB2E13777}" presName="parTx" presStyleLbl="revTx" presStyleIdx="2" presStyleCnt="6" custScaleY="110704">
        <dgm:presLayoutVars>
          <dgm:chMax val="0"/>
          <dgm:chPref val="0"/>
          <dgm:bulletEnabled val="1"/>
        </dgm:presLayoutVars>
      </dgm:prSet>
      <dgm:spPr/>
      <dgm:t>
        <a:bodyPr/>
        <a:lstStyle/>
        <a:p>
          <a:endParaRPr lang="tr-TR"/>
        </a:p>
      </dgm:t>
    </dgm:pt>
    <dgm:pt modelId="{7905F046-A45A-4232-A698-B99EECBFB5C4}" type="pres">
      <dgm:prSet presAssocID="{E3002BE2-92DC-4F7C-97BA-2B4EB2E13777}" presName="spVertical2" presStyleCnt="0"/>
      <dgm:spPr/>
      <dgm:t>
        <a:bodyPr/>
        <a:lstStyle/>
        <a:p>
          <a:endParaRPr lang="tr-TR"/>
        </a:p>
      </dgm:t>
    </dgm:pt>
    <dgm:pt modelId="{F84FAAD1-E6CB-44DE-B439-4DA76F9EAB5A}" type="pres">
      <dgm:prSet presAssocID="{E3002BE2-92DC-4F7C-97BA-2B4EB2E13777}" presName="spVertical3" presStyleCnt="0"/>
      <dgm:spPr/>
      <dgm:t>
        <a:bodyPr/>
        <a:lstStyle/>
        <a:p>
          <a:endParaRPr lang="tr-TR"/>
        </a:p>
      </dgm:t>
    </dgm:pt>
    <dgm:pt modelId="{3CC80C6D-D96F-4CFB-8CC9-7874C41CD40D}" type="pres">
      <dgm:prSet presAssocID="{E3002BE2-92DC-4F7C-97BA-2B4EB2E13777}" presName="desTx" presStyleLbl="revTx" presStyleIdx="3" presStyleCnt="6" custScaleY="74675" custLinFactNeighborX="0" custLinFactNeighborY="11640">
        <dgm:presLayoutVars>
          <dgm:bulletEnabled val="1"/>
        </dgm:presLayoutVars>
      </dgm:prSet>
      <dgm:spPr/>
      <dgm:t>
        <a:bodyPr/>
        <a:lstStyle/>
        <a:p>
          <a:endParaRPr lang="tr-TR"/>
        </a:p>
      </dgm:t>
    </dgm:pt>
    <dgm:pt modelId="{6C20DED4-F693-4CFB-857C-8856AF6C7508}" type="pres">
      <dgm:prSet presAssocID="{5A82398B-2F7D-439D-95FC-97C1F19C3CCD}" presName="space" presStyleCnt="0"/>
      <dgm:spPr/>
      <dgm:t>
        <a:bodyPr/>
        <a:lstStyle/>
        <a:p>
          <a:endParaRPr lang="tr-TR"/>
        </a:p>
      </dgm:t>
    </dgm:pt>
    <dgm:pt modelId="{64930F2B-0A30-43E1-AC61-3BF83464A341}" type="pres">
      <dgm:prSet presAssocID="{9422E27B-5905-41D9-AC65-0853B8AA52BA}" presName="linV" presStyleCnt="0"/>
      <dgm:spPr/>
      <dgm:t>
        <a:bodyPr/>
        <a:lstStyle/>
        <a:p>
          <a:endParaRPr lang="tr-TR"/>
        </a:p>
      </dgm:t>
    </dgm:pt>
    <dgm:pt modelId="{8A17A25C-7648-4216-B61E-526CE6F21DAB}" type="pres">
      <dgm:prSet presAssocID="{9422E27B-5905-41D9-AC65-0853B8AA52BA}" presName="spVertical1" presStyleCnt="0"/>
      <dgm:spPr/>
      <dgm:t>
        <a:bodyPr/>
        <a:lstStyle/>
        <a:p>
          <a:endParaRPr lang="tr-TR"/>
        </a:p>
      </dgm:t>
    </dgm:pt>
    <dgm:pt modelId="{4B590576-1CC4-4D18-84D2-4FF52E0094FB}" type="pres">
      <dgm:prSet presAssocID="{9422E27B-5905-41D9-AC65-0853B8AA52BA}" presName="parTx" presStyleLbl="revTx" presStyleIdx="4" presStyleCnt="6" custScaleY="120344">
        <dgm:presLayoutVars>
          <dgm:chMax val="0"/>
          <dgm:chPref val="0"/>
          <dgm:bulletEnabled val="1"/>
        </dgm:presLayoutVars>
      </dgm:prSet>
      <dgm:spPr/>
      <dgm:t>
        <a:bodyPr/>
        <a:lstStyle/>
        <a:p>
          <a:endParaRPr lang="tr-TR"/>
        </a:p>
      </dgm:t>
    </dgm:pt>
    <dgm:pt modelId="{7BE72B1B-9E43-4C37-B658-D0D3406FCBCE}" type="pres">
      <dgm:prSet presAssocID="{9422E27B-5905-41D9-AC65-0853B8AA52BA}" presName="spVertical2" presStyleCnt="0"/>
      <dgm:spPr/>
      <dgm:t>
        <a:bodyPr/>
        <a:lstStyle/>
        <a:p>
          <a:endParaRPr lang="tr-TR"/>
        </a:p>
      </dgm:t>
    </dgm:pt>
    <dgm:pt modelId="{491E1D56-30FA-4046-B723-0C167FC5F007}" type="pres">
      <dgm:prSet presAssocID="{9422E27B-5905-41D9-AC65-0853B8AA52BA}" presName="spVertical3" presStyleCnt="0"/>
      <dgm:spPr/>
      <dgm:t>
        <a:bodyPr/>
        <a:lstStyle/>
        <a:p>
          <a:endParaRPr lang="tr-TR"/>
        </a:p>
      </dgm:t>
    </dgm:pt>
    <dgm:pt modelId="{D2CA9481-6D67-4BD4-97AC-4307F1E18C15}" type="pres">
      <dgm:prSet presAssocID="{9422E27B-5905-41D9-AC65-0853B8AA52BA}" presName="desTx" presStyleLbl="revTx" presStyleIdx="5" presStyleCnt="6" custScaleX="81781" custScaleY="76966" custLinFactNeighborX="-4811" custLinFactNeighborY="-13627">
        <dgm:presLayoutVars>
          <dgm:bulletEnabled val="1"/>
        </dgm:presLayoutVars>
      </dgm:prSet>
      <dgm:spPr/>
      <dgm:t>
        <a:bodyPr/>
        <a:lstStyle/>
        <a:p>
          <a:endParaRPr lang="tr-TR"/>
        </a:p>
      </dgm:t>
    </dgm:pt>
    <dgm:pt modelId="{C609FA38-8A98-4C39-A0DE-8770004ECFBC}" type="pres">
      <dgm:prSet presAssocID="{33E5E90B-4025-458D-B1DF-75295021C6A1}" presName="padding2" presStyleCnt="0"/>
      <dgm:spPr/>
      <dgm:t>
        <a:bodyPr/>
        <a:lstStyle/>
        <a:p>
          <a:endParaRPr lang="tr-TR"/>
        </a:p>
      </dgm:t>
    </dgm:pt>
    <dgm:pt modelId="{09BD3D43-125B-4A79-BD03-A6B80F3A3209}" type="pres">
      <dgm:prSet presAssocID="{33E5E90B-4025-458D-B1DF-75295021C6A1}" presName="negArrow" presStyleCnt="0"/>
      <dgm:spPr/>
      <dgm:t>
        <a:bodyPr/>
        <a:lstStyle/>
        <a:p>
          <a:endParaRPr lang="tr-TR"/>
        </a:p>
      </dgm:t>
    </dgm:pt>
    <dgm:pt modelId="{DD12786A-5C27-4C40-91A8-091F9AE67B87}" type="pres">
      <dgm:prSet presAssocID="{33E5E90B-4025-458D-B1DF-75295021C6A1}" presName="backgroundArrow" presStyleLbl="node1" presStyleIdx="0" presStyleCnt="1" custScaleY="64524" custLinFactNeighborY="23419"/>
      <dgm:spPr>
        <a:solidFill>
          <a:schemeClr val="accent1">
            <a:lumMod val="75000"/>
          </a:schemeClr>
        </a:solidFill>
        <a:ln>
          <a:solidFill>
            <a:schemeClr val="accent1"/>
          </a:solidFill>
        </a:ln>
      </dgm:spPr>
      <dgm:t>
        <a:bodyPr/>
        <a:lstStyle/>
        <a:p>
          <a:endParaRPr lang="tr-TR"/>
        </a:p>
      </dgm:t>
    </dgm:pt>
  </dgm:ptLst>
  <dgm:cxnLst>
    <dgm:cxn modelId="{232C0951-B691-47EB-A11C-E0FD6FB582D0}" type="presOf" srcId="{6A78DD45-CE46-4F5A-8AAC-6763C9EC291C}" destId="{D2CA9481-6D67-4BD4-97AC-4307F1E18C15}" srcOrd="0" destOrd="1" presId="urn:microsoft.com/office/officeart/2005/8/layout/hProcess3"/>
    <dgm:cxn modelId="{B5E0095D-F173-4F38-A72A-9CC71CA100E7}" type="presOf" srcId="{F94A5922-EBC9-434A-8B6A-FC9C99AEF711}" destId="{3CC80C6D-D96F-4CFB-8CC9-7874C41CD40D}" srcOrd="0" destOrd="1" presId="urn:microsoft.com/office/officeart/2005/8/layout/hProcess3"/>
    <dgm:cxn modelId="{E28878DA-5A56-4C52-BA15-6E39E2618B9B}" type="presOf" srcId="{E3002BE2-92DC-4F7C-97BA-2B4EB2E13777}" destId="{2947B3D7-9DFF-4980-9D0E-EBB56A42ABB3}" srcOrd="0" destOrd="0" presId="urn:microsoft.com/office/officeart/2005/8/layout/hProcess3"/>
    <dgm:cxn modelId="{491C343A-B723-40B7-A724-74C617B50A99}" type="presOf" srcId="{AC053F19-3F69-4FE2-86A5-BDA6E9182402}" destId="{3CC80C6D-D96F-4CFB-8CC9-7874C41CD40D}" srcOrd="0" destOrd="0" presId="urn:microsoft.com/office/officeart/2005/8/layout/hProcess3"/>
    <dgm:cxn modelId="{83544466-EB82-4F15-BBEF-630F2BAFA525}" srcId="{E3002BE2-92DC-4F7C-97BA-2B4EB2E13777}" destId="{F94A5922-EBC9-434A-8B6A-FC9C99AEF711}" srcOrd="1" destOrd="0" parTransId="{8BD44541-F0DF-46D5-B218-CCCA299577F0}" sibTransId="{E6D9F1D6-8116-4A61-B199-AB2821A3B2FB}"/>
    <dgm:cxn modelId="{F701320F-7BE3-468A-9D13-A41F99B54498}" type="presOf" srcId="{0254317B-EB75-4A1B-BC90-018FBD13B53E}" destId="{80AFBD1F-C094-4836-B9B2-F3CE3B44E67C}" srcOrd="0" destOrd="0" presId="urn:microsoft.com/office/officeart/2005/8/layout/hProcess3"/>
    <dgm:cxn modelId="{3CDF294D-4A21-4766-BC94-68CC1CC07C34}" srcId="{9422E27B-5905-41D9-AC65-0853B8AA52BA}" destId="{6A78DD45-CE46-4F5A-8AAC-6763C9EC291C}" srcOrd="1" destOrd="0" parTransId="{9BAA5F1E-1A3D-4197-BB54-289E480BAE9D}" sibTransId="{4FB7912B-1D74-4696-BAD7-9E00ACFB8FD8}"/>
    <dgm:cxn modelId="{3EEDD2B2-62E3-42EE-9303-204FEB349390}" type="presOf" srcId="{9422E27B-5905-41D9-AC65-0853B8AA52BA}" destId="{4B590576-1CC4-4D18-84D2-4FF52E0094FB}" srcOrd="0" destOrd="0" presId="urn:microsoft.com/office/officeart/2005/8/layout/hProcess3"/>
    <dgm:cxn modelId="{82DDA733-56D9-42A7-8585-DEEAC31F9980}" type="presOf" srcId="{33E5E90B-4025-458D-B1DF-75295021C6A1}" destId="{D8ACBE69-78CB-4898-81CE-45B925D3C0D5}" srcOrd="0" destOrd="0" presId="urn:microsoft.com/office/officeart/2005/8/layout/hProcess3"/>
    <dgm:cxn modelId="{96BCCAB9-3D64-4575-BEB0-DFA75262B3D8}" type="presOf" srcId="{DE9B51BC-6AA0-4A0E-BFE6-13EC5EDE060D}" destId="{0110A098-E46C-42B3-9BAA-F3418EFBB9B7}" srcOrd="0" destOrd="0" presId="urn:microsoft.com/office/officeart/2005/8/layout/hProcess3"/>
    <dgm:cxn modelId="{F3997605-7DB6-432D-980A-86BB52871D4D}" srcId="{9422E27B-5905-41D9-AC65-0853B8AA52BA}" destId="{64228A03-D7DB-474C-9647-AB46300BF183}" srcOrd="0" destOrd="0" parTransId="{D6F8448D-E4BF-4196-8DB1-5FA5E54C0E51}" sibTransId="{63B84650-91E4-4CE4-B1E7-DB921B893BE2}"/>
    <dgm:cxn modelId="{416CE81B-59BE-412E-90E0-4D6D0890F615}" srcId="{DE9B51BC-6AA0-4A0E-BFE6-13EC5EDE060D}" destId="{0254317B-EB75-4A1B-BC90-018FBD13B53E}" srcOrd="0" destOrd="0" parTransId="{28ADA08E-B8F4-46B3-992B-ACBA1B1E6061}" sibTransId="{E3CF651A-B8DA-4EE2-9FA8-E7F619310371}"/>
    <dgm:cxn modelId="{27C86930-5E0B-4520-AD14-26AD5175D540}" srcId="{33E5E90B-4025-458D-B1DF-75295021C6A1}" destId="{E3002BE2-92DC-4F7C-97BA-2B4EB2E13777}" srcOrd="1" destOrd="0" parTransId="{8BC795D0-DAAF-4B26-9C84-64AB02780AC5}" sibTransId="{5A82398B-2F7D-439D-95FC-97C1F19C3CCD}"/>
    <dgm:cxn modelId="{540F7260-7C48-4F62-BF7F-0ED180248FD4}" srcId="{E3002BE2-92DC-4F7C-97BA-2B4EB2E13777}" destId="{AC053F19-3F69-4FE2-86A5-BDA6E9182402}" srcOrd="0" destOrd="0" parTransId="{9E4E5800-0F2F-48B3-98B1-5C6D2FCB2767}" sibTransId="{C00385A7-3D00-435D-AC5A-303E5D46EB98}"/>
    <dgm:cxn modelId="{6DA06B51-FCBE-42B2-BCCC-D6ACD78034BA}" srcId="{33E5E90B-4025-458D-B1DF-75295021C6A1}" destId="{DE9B51BC-6AA0-4A0E-BFE6-13EC5EDE060D}" srcOrd="0" destOrd="0" parTransId="{A6181555-12BE-4DB6-BFBF-309AC890826E}" sibTransId="{71371D52-6E83-482E-B8FE-189EE45F5020}"/>
    <dgm:cxn modelId="{68E168AA-9BD3-42CC-B13C-C11C801B9672}" type="presOf" srcId="{64228A03-D7DB-474C-9647-AB46300BF183}" destId="{D2CA9481-6D67-4BD4-97AC-4307F1E18C15}" srcOrd="0" destOrd="0" presId="urn:microsoft.com/office/officeart/2005/8/layout/hProcess3"/>
    <dgm:cxn modelId="{D3CDBC46-D926-4C06-B219-E959503EBDE7}" srcId="{33E5E90B-4025-458D-B1DF-75295021C6A1}" destId="{9422E27B-5905-41D9-AC65-0853B8AA52BA}" srcOrd="2" destOrd="0" parTransId="{2BA90578-DFCA-4AEB-BC69-EB0A871C3474}" sibTransId="{01F28C79-293E-43F4-9C9A-030EA79D0EDE}"/>
    <dgm:cxn modelId="{2D8AFEC3-74F7-48C9-8945-16A41CCB0E62}" type="presParOf" srcId="{D8ACBE69-78CB-4898-81CE-45B925D3C0D5}" destId="{D7194464-4E13-4691-957C-B8AD10D2BAAF}" srcOrd="0" destOrd="0" presId="urn:microsoft.com/office/officeart/2005/8/layout/hProcess3"/>
    <dgm:cxn modelId="{1D126925-5643-43F8-A32A-3FA3006A723F}" type="presParOf" srcId="{D8ACBE69-78CB-4898-81CE-45B925D3C0D5}" destId="{467516F3-C662-492A-A2E0-384298580092}" srcOrd="1" destOrd="0" presId="urn:microsoft.com/office/officeart/2005/8/layout/hProcess3"/>
    <dgm:cxn modelId="{A1BD89AC-2880-4A27-A9C6-AC0E0912F0C6}" type="presParOf" srcId="{467516F3-C662-492A-A2E0-384298580092}" destId="{25AAE904-7C76-44DD-93FF-56C5F09EAD72}" srcOrd="0" destOrd="0" presId="urn:microsoft.com/office/officeart/2005/8/layout/hProcess3"/>
    <dgm:cxn modelId="{566C0072-CBA9-4921-A476-E3FF6C867113}" type="presParOf" srcId="{467516F3-C662-492A-A2E0-384298580092}" destId="{066B3869-663D-4F40-A8A6-4AC947E12201}" srcOrd="1" destOrd="0" presId="urn:microsoft.com/office/officeart/2005/8/layout/hProcess3"/>
    <dgm:cxn modelId="{319C43CF-3AD7-49F3-B8D7-3E1689BC84B5}" type="presParOf" srcId="{066B3869-663D-4F40-A8A6-4AC947E12201}" destId="{550C0624-3AFF-4E68-AC38-AC1912A121A7}" srcOrd="0" destOrd="0" presId="urn:microsoft.com/office/officeart/2005/8/layout/hProcess3"/>
    <dgm:cxn modelId="{786A427F-288D-41F4-8CBE-D163D30F89AF}" type="presParOf" srcId="{066B3869-663D-4F40-A8A6-4AC947E12201}" destId="{0110A098-E46C-42B3-9BAA-F3418EFBB9B7}" srcOrd="1" destOrd="0" presId="urn:microsoft.com/office/officeart/2005/8/layout/hProcess3"/>
    <dgm:cxn modelId="{4ADDD3F6-7711-4D70-9A1A-A5E006CCB6CD}" type="presParOf" srcId="{066B3869-663D-4F40-A8A6-4AC947E12201}" destId="{7BBB8E82-985C-4C43-96EC-627E826E3B4B}" srcOrd="2" destOrd="0" presId="urn:microsoft.com/office/officeart/2005/8/layout/hProcess3"/>
    <dgm:cxn modelId="{B9E7DEBB-38B7-493F-AE60-5FEE12E9BF4E}" type="presParOf" srcId="{066B3869-663D-4F40-A8A6-4AC947E12201}" destId="{9A70C611-217C-4D42-AA10-5468FC6C36BE}" srcOrd="3" destOrd="0" presId="urn:microsoft.com/office/officeart/2005/8/layout/hProcess3"/>
    <dgm:cxn modelId="{D3C1D1F0-9443-4BF5-B630-2E5C29664CFD}" type="presParOf" srcId="{066B3869-663D-4F40-A8A6-4AC947E12201}" destId="{80AFBD1F-C094-4836-B9B2-F3CE3B44E67C}" srcOrd="4" destOrd="0" presId="urn:microsoft.com/office/officeart/2005/8/layout/hProcess3"/>
    <dgm:cxn modelId="{81BFC2E2-57C0-4629-9514-7FCAD44AF223}" type="presParOf" srcId="{467516F3-C662-492A-A2E0-384298580092}" destId="{8E72BB89-1C87-4FFD-9985-921E27F92D5D}" srcOrd="2" destOrd="0" presId="urn:microsoft.com/office/officeart/2005/8/layout/hProcess3"/>
    <dgm:cxn modelId="{896EA2F2-E11E-4F5D-ACE4-65B3CA2FEB00}" type="presParOf" srcId="{467516F3-C662-492A-A2E0-384298580092}" destId="{CA074AA3-374F-48A9-860C-3C2A00DF7656}" srcOrd="3" destOrd="0" presId="urn:microsoft.com/office/officeart/2005/8/layout/hProcess3"/>
    <dgm:cxn modelId="{4C8055B6-4346-48A6-ACB9-0172CF519866}" type="presParOf" srcId="{CA074AA3-374F-48A9-860C-3C2A00DF7656}" destId="{19D0F5F3-FB69-4D63-8859-38D47200B864}" srcOrd="0" destOrd="0" presId="urn:microsoft.com/office/officeart/2005/8/layout/hProcess3"/>
    <dgm:cxn modelId="{5BF3D577-D348-44A5-9BB0-EA1573F6804F}" type="presParOf" srcId="{CA074AA3-374F-48A9-860C-3C2A00DF7656}" destId="{2947B3D7-9DFF-4980-9D0E-EBB56A42ABB3}" srcOrd="1" destOrd="0" presId="urn:microsoft.com/office/officeart/2005/8/layout/hProcess3"/>
    <dgm:cxn modelId="{A5E857A4-FDDC-4C26-876A-84FD7A57AD11}" type="presParOf" srcId="{CA074AA3-374F-48A9-860C-3C2A00DF7656}" destId="{7905F046-A45A-4232-A698-B99EECBFB5C4}" srcOrd="2" destOrd="0" presId="urn:microsoft.com/office/officeart/2005/8/layout/hProcess3"/>
    <dgm:cxn modelId="{E3F22C90-086D-4CD7-BDCA-8964B6C746D0}" type="presParOf" srcId="{CA074AA3-374F-48A9-860C-3C2A00DF7656}" destId="{F84FAAD1-E6CB-44DE-B439-4DA76F9EAB5A}" srcOrd="3" destOrd="0" presId="urn:microsoft.com/office/officeart/2005/8/layout/hProcess3"/>
    <dgm:cxn modelId="{AEDC5EFD-EC90-4481-8547-EA217B579203}" type="presParOf" srcId="{CA074AA3-374F-48A9-860C-3C2A00DF7656}" destId="{3CC80C6D-D96F-4CFB-8CC9-7874C41CD40D}" srcOrd="4" destOrd="0" presId="urn:microsoft.com/office/officeart/2005/8/layout/hProcess3"/>
    <dgm:cxn modelId="{10A76FDA-E9DB-4767-9DBB-E73327209C67}" type="presParOf" srcId="{467516F3-C662-492A-A2E0-384298580092}" destId="{6C20DED4-F693-4CFB-857C-8856AF6C7508}" srcOrd="4" destOrd="0" presId="urn:microsoft.com/office/officeart/2005/8/layout/hProcess3"/>
    <dgm:cxn modelId="{3D975B3A-5F5E-41A7-805A-7805F7D5440D}" type="presParOf" srcId="{467516F3-C662-492A-A2E0-384298580092}" destId="{64930F2B-0A30-43E1-AC61-3BF83464A341}" srcOrd="5" destOrd="0" presId="urn:microsoft.com/office/officeart/2005/8/layout/hProcess3"/>
    <dgm:cxn modelId="{708DC587-5385-4326-89F9-E493A961DB20}" type="presParOf" srcId="{64930F2B-0A30-43E1-AC61-3BF83464A341}" destId="{8A17A25C-7648-4216-B61E-526CE6F21DAB}" srcOrd="0" destOrd="0" presId="urn:microsoft.com/office/officeart/2005/8/layout/hProcess3"/>
    <dgm:cxn modelId="{7737C7CA-0ABD-43E0-9898-89E7D341E356}" type="presParOf" srcId="{64930F2B-0A30-43E1-AC61-3BF83464A341}" destId="{4B590576-1CC4-4D18-84D2-4FF52E0094FB}" srcOrd="1" destOrd="0" presId="urn:microsoft.com/office/officeart/2005/8/layout/hProcess3"/>
    <dgm:cxn modelId="{BE1B1D00-4218-4EC8-881D-5323D3DB6B25}" type="presParOf" srcId="{64930F2B-0A30-43E1-AC61-3BF83464A341}" destId="{7BE72B1B-9E43-4C37-B658-D0D3406FCBCE}" srcOrd="2" destOrd="0" presId="urn:microsoft.com/office/officeart/2005/8/layout/hProcess3"/>
    <dgm:cxn modelId="{3B9C15A3-C18A-46A8-8D1E-BA356F29C28D}" type="presParOf" srcId="{64930F2B-0A30-43E1-AC61-3BF83464A341}" destId="{491E1D56-30FA-4046-B723-0C167FC5F007}" srcOrd="3" destOrd="0" presId="urn:microsoft.com/office/officeart/2005/8/layout/hProcess3"/>
    <dgm:cxn modelId="{3FCF2EEC-8D6D-45C2-9E42-C79617156318}" type="presParOf" srcId="{64930F2B-0A30-43E1-AC61-3BF83464A341}" destId="{D2CA9481-6D67-4BD4-97AC-4307F1E18C15}" srcOrd="4" destOrd="0" presId="urn:microsoft.com/office/officeart/2005/8/layout/hProcess3"/>
    <dgm:cxn modelId="{523C1C1C-7B99-4538-8813-AA571DFAF928}" type="presParOf" srcId="{467516F3-C662-492A-A2E0-384298580092}" destId="{C609FA38-8A98-4C39-A0DE-8770004ECFBC}" srcOrd="6" destOrd="0" presId="urn:microsoft.com/office/officeart/2005/8/layout/hProcess3"/>
    <dgm:cxn modelId="{58FD5B82-AF5D-4467-8FF5-0AA460EAF1AA}" type="presParOf" srcId="{467516F3-C662-492A-A2E0-384298580092}" destId="{09BD3D43-125B-4A79-BD03-A6B80F3A3209}" srcOrd="7" destOrd="0" presId="urn:microsoft.com/office/officeart/2005/8/layout/hProcess3"/>
    <dgm:cxn modelId="{D7E17EB1-DB2D-4296-9355-53ACF66A5790}" type="presParOf" srcId="{467516F3-C662-492A-A2E0-384298580092}" destId="{DD12786A-5C27-4C40-91A8-091F9AE67B87}"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9D07FA-A532-4D28-BF30-70ACA5F83461}"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tr-TR"/>
        </a:p>
      </dgm:t>
    </dgm:pt>
    <dgm:pt modelId="{628E0AAD-9312-4A06-8879-0B98A9F04B9D}">
      <dgm:prSet/>
      <dgm:spPr/>
      <dgm:t>
        <a:bodyPr/>
        <a:lstStyle/>
        <a:p>
          <a:pPr rtl="0"/>
          <a:r>
            <a:rPr lang="tr-TR" smtClean="0"/>
            <a:t>Faaliyet Raporu Formatı </a:t>
          </a:r>
          <a:endParaRPr lang="tr-TR"/>
        </a:p>
      </dgm:t>
    </dgm:pt>
    <dgm:pt modelId="{7FD4DEDA-B614-427C-9006-D9B8326B4618}" type="parTrans" cxnId="{ABB35B36-7C5D-4E86-A0D8-F9308B15FC55}">
      <dgm:prSet/>
      <dgm:spPr/>
      <dgm:t>
        <a:bodyPr/>
        <a:lstStyle/>
        <a:p>
          <a:endParaRPr lang="tr-TR"/>
        </a:p>
      </dgm:t>
    </dgm:pt>
    <dgm:pt modelId="{ADECF523-1D95-431D-8768-6EEA9B73BD59}" type="sibTrans" cxnId="{ABB35B36-7C5D-4E86-A0D8-F9308B15FC55}">
      <dgm:prSet/>
      <dgm:spPr/>
      <dgm:t>
        <a:bodyPr/>
        <a:lstStyle/>
        <a:p>
          <a:endParaRPr lang="tr-TR"/>
        </a:p>
      </dgm:t>
    </dgm:pt>
    <dgm:pt modelId="{484310D2-4EDB-4C8C-B9B8-95DE4B9A1C17}" type="pres">
      <dgm:prSet presAssocID="{449D07FA-A532-4D28-BF30-70ACA5F83461}" presName="Name0" presStyleCnt="0">
        <dgm:presLayoutVars>
          <dgm:chPref val="3"/>
          <dgm:dir/>
          <dgm:animLvl val="lvl"/>
          <dgm:resizeHandles/>
        </dgm:presLayoutVars>
      </dgm:prSet>
      <dgm:spPr/>
    </dgm:pt>
    <dgm:pt modelId="{402B1D33-3B9E-4A7E-8CE7-E30E040B427C}" type="pres">
      <dgm:prSet presAssocID="{628E0AAD-9312-4A06-8879-0B98A9F04B9D}" presName="horFlow" presStyleCnt="0"/>
      <dgm:spPr/>
    </dgm:pt>
    <dgm:pt modelId="{E9CE9E92-A81B-49AC-B87F-F60B6D3F45B9}" type="pres">
      <dgm:prSet presAssocID="{628E0AAD-9312-4A06-8879-0B98A9F04B9D}" presName="bigChev" presStyleLbl="node1" presStyleIdx="0" presStyleCnt="1"/>
      <dgm:spPr/>
    </dgm:pt>
  </dgm:ptLst>
  <dgm:cxnLst>
    <dgm:cxn modelId="{D1CF9AAF-5F2F-4CF5-A187-49A8885C4FCF}" type="presOf" srcId="{628E0AAD-9312-4A06-8879-0B98A9F04B9D}" destId="{E9CE9E92-A81B-49AC-B87F-F60B6D3F45B9}" srcOrd="0" destOrd="0" presId="urn:microsoft.com/office/officeart/2005/8/layout/lProcess3"/>
    <dgm:cxn modelId="{ABB35B36-7C5D-4E86-A0D8-F9308B15FC55}" srcId="{449D07FA-A532-4D28-BF30-70ACA5F83461}" destId="{628E0AAD-9312-4A06-8879-0B98A9F04B9D}" srcOrd="0" destOrd="0" parTransId="{7FD4DEDA-B614-427C-9006-D9B8326B4618}" sibTransId="{ADECF523-1D95-431D-8768-6EEA9B73BD59}"/>
    <dgm:cxn modelId="{445DDDA6-DBDD-4D2D-8E70-D9D93DAEBDEB}" type="presOf" srcId="{449D07FA-A532-4D28-BF30-70ACA5F83461}" destId="{484310D2-4EDB-4C8C-B9B8-95DE4B9A1C17}" srcOrd="0" destOrd="0" presId="urn:microsoft.com/office/officeart/2005/8/layout/lProcess3"/>
    <dgm:cxn modelId="{5C856A2D-3688-460C-8503-A9B08DC48718}" type="presParOf" srcId="{484310D2-4EDB-4C8C-B9B8-95DE4B9A1C17}" destId="{402B1D33-3B9E-4A7E-8CE7-E30E040B427C}" srcOrd="0" destOrd="0" presId="urn:microsoft.com/office/officeart/2005/8/layout/lProcess3"/>
    <dgm:cxn modelId="{E1DC5E34-CD23-479A-9C3B-E11A26151D06}" type="presParOf" srcId="{402B1D33-3B9E-4A7E-8CE7-E30E040B427C}" destId="{E9CE9E92-A81B-49AC-B87F-F60B6D3F45B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9EC06D-4B33-4429-A5B0-BA52333CE69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D802AAA2-D716-47E6-8697-AD118B941BBD}">
      <dgm:prSet custT="1"/>
      <dgm:spPr/>
      <dgm:t>
        <a:bodyPr/>
        <a:lstStyle/>
        <a:p>
          <a:pPr algn="ctr" rtl="0"/>
          <a:r>
            <a:rPr lang="tr-TR" sz="2400" b="1" dirty="0" smtClean="0"/>
            <a:t>Faaliyet Raporlarının Kapsamı</a:t>
          </a:r>
          <a:endParaRPr lang="tr-TR" sz="2400" dirty="0"/>
        </a:p>
      </dgm:t>
    </dgm:pt>
    <dgm:pt modelId="{5B185E5B-1DC1-48CE-A068-0850FB4B6D13}" type="parTrans" cxnId="{D6F9F734-A605-4D91-BAD4-436E386E162A}">
      <dgm:prSet/>
      <dgm:spPr/>
      <dgm:t>
        <a:bodyPr/>
        <a:lstStyle/>
        <a:p>
          <a:endParaRPr lang="tr-TR"/>
        </a:p>
      </dgm:t>
    </dgm:pt>
    <dgm:pt modelId="{95CF4EA3-A03A-4BE4-8CCD-D5C4CACE9BF8}" type="sibTrans" cxnId="{D6F9F734-A605-4D91-BAD4-436E386E162A}">
      <dgm:prSet/>
      <dgm:spPr/>
      <dgm:t>
        <a:bodyPr/>
        <a:lstStyle/>
        <a:p>
          <a:endParaRPr lang="tr-TR"/>
        </a:p>
      </dgm:t>
    </dgm:pt>
    <dgm:pt modelId="{D726243D-6BEE-43ED-9D04-B62A9750750E}">
      <dgm:prSet custT="1"/>
      <dgm:spPr/>
      <dgm:t>
        <a:bodyPr/>
        <a:lstStyle/>
        <a:p>
          <a:pPr algn="ctr" rtl="0"/>
          <a:r>
            <a:rPr lang="tr-TR" sz="2400" dirty="0" smtClean="0"/>
            <a:t>GENEL BİLGİLER</a:t>
          </a:r>
          <a:endParaRPr lang="tr-TR" sz="2400" dirty="0"/>
        </a:p>
      </dgm:t>
    </dgm:pt>
    <dgm:pt modelId="{04EC4A18-81BB-475B-824B-3B5FEE899325}" type="parTrans" cxnId="{A53366EA-D4D2-4EAD-A511-BC2BB2ACE500}">
      <dgm:prSet/>
      <dgm:spPr/>
      <dgm:t>
        <a:bodyPr/>
        <a:lstStyle/>
        <a:p>
          <a:endParaRPr lang="tr-TR"/>
        </a:p>
      </dgm:t>
    </dgm:pt>
    <dgm:pt modelId="{D815DC2F-6970-4976-9610-8B4D4CB8BA35}" type="sibTrans" cxnId="{A53366EA-D4D2-4EAD-A511-BC2BB2ACE500}">
      <dgm:prSet/>
      <dgm:spPr/>
      <dgm:t>
        <a:bodyPr/>
        <a:lstStyle/>
        <a:p>
          <a:endParaRPr lang="tr-TR"/>
        </a:p>
      </dgm:t>
    </dgm:pt>
    <dgm:pt modelId="{EA1499C7-483E-438D-88EE-808AB5FD82F1}">
      <dgm:prSet/>
      <dgm:spPr/>
      <dgm:t>
        <a:bodyPr/>
        <a:lstStyle/>
        <a:p>
          <a:pPr algn="just" rtl="0"/>
          <a:r>
            <a:rPr lang="tr-TR" dirty="0" smtClean="0"/>
            <a:t>İdarenin/birimin misyonu, vizyonu, teşkilat yapısı, mevzuatı, sunulan hizmetleri, insan kaynakları ve fiziki kaynakları ile yönetim ve iç kontrol sistemine ilişkin bilgilere yer verilir.</a:t>
          </a:r>
          <a:endParaRPr lang="tr-TR" dirty="0"/>
        </a:p>
      </dgm:t>
    </dgm:pt>
    <dgm:pt modelId="{039839A9-F703-4EE9-95F9-E25EC3E5F0D4}" type="parTrans" cxnId="{C556FE75-6382-4250-BDE0-41599B8BA801}">
      <dgm:prSet/>
      <dgm:spPr/>
      <dgm:t>
        <a:bodyPr/>
        <a:lstStyle/>
        <a:p>
          <a:endParaRPr lang="tr-TR"/>
        </a:p>
      </dgm:t>
    </dgm:pt>
    <dgm:pt modelId="{30C304B4-031C-430D-90EF-24F0E944F935}" type="sibTrans" cxnId="{C556FE75-6382-4250-BDE0-41599B8BA801}">
      <dgm:prSet/>
      <dgm:spPr/>
      <dgm:t>
        <a:bodyPr/>
        <a:lstStyle/>
        <a:p>
          <a:endParaRPr lang="tr-TR"/>
        </a:p>
      </dgm:t>
    </dgm:pt>
    <dgm:pt modelId="{D8797BFF-B921-4A7A-9794-3BDA31E0AE28}">
      <dgm:prSet custT="1"/>
      <dgm:spPr/>
      <dgm:t>
        <a:bodyPr/>
        <a:lstStyle/>
        <a:p>
          <a:pPr rtl="0"/>
          <a:r>
            <a:rPr lang="tr-TR" sz="2400" dirty="0" smtClean="0"/>
            <a:t>AMAÇLAR VE HEDEFLER</a:t>
          </a:r>
          <a:endParaRPr lang="tr-TR" sz="2400" dirty="0"/>
        </a:p>
      </dgm:t>
    </dgm:pt>
    <dgm:pt modelId="{7CF39B3C-C25B-469C-99CA-BE1B23DEB242}" type="parTrans" cxnId="{5E713202-1321-44E6-9AA6-243789CE53CC}">
      <dgm:prSet/>
      <dgm:spPr/>
      <dgm:t>
        <a:bodyPr/>
        <a:lstStyle/>
        <a:p>
          <a:endParaRPr lang="tr-TR"/>
        </a:p>
      </dgm:t>
    </dgm:pt>
    <dgm:pt modelId="{33417271-5147-4024-872B-0DD70066BBF7}" type="sibTrans" cxnId="{5E713202-1321-44E6-9AA6-243789CE53CC}">
      <dgm:prSet/>
      <dgm:spPr/>
      <dgm:t>
        <a:bodyPr/>
        <a:lstStyle/>
        <a:p>
          <a:endParaRPr lang="tr-TR"/>
        </a:p>
      </dgm:t>
    </dgm:pt>
    <dgm:pt modelId="{0BD75D1C-1659-46DC-B515-BB952BEDDA56}">
      <dgm:prSet/>
      <dgm:spPr/>
      <dgm:t>
        <a:bodyPr/>
        <a:lstStyle/>
        <a:p>
          <a:pPr algn="just" rtl="0"/>
          <a:r>
            <a:rPr lang="tr-TR" dirty="0" smtClean="0"/>
            <a:t>İdarenin stratejik planında yer alan amaç ve hedeflerine, faaliyet yılı önceliklerine, izlenen temel ilke ve politikalarına yer verilir.</a:t>
          </a:r>
          <a:endParaRPr lang="tr-TR" dirty="0"/>
        </a:p>
      </dgm:t>
    </dgm:pt>
    <dgm:pt modelId="{5903736E-D78B-4587-B0E4-E5FD985441F9}" type="parTrans" cxnId="{FCF69FC3-6342-49B9-B7A3-A70B4F5C8D9A}">
      <dgm:prSet/>
      <dgm:spPr/>
      <dgm:t>
        <a:bodyPr/>
        <a:lstStyle/>
        <a:p>
          <a:endParaRPr lang="tr-TR"/>
        </a:p>
      </dgm:t>
    </dgm:pt>
    <dgm:pt modelId="{B05C7B10-D176-455F-9E8F-E4AFC7AC7B5A}" type="sibTrans" cxnId="{FCF69FC3-6342-49B9-B7A3-A70B4F5C8D9A}">
      <dgm:prSet/>
      <dgm:spPr/>
      <dgm:t>
        <a:bodyPr/>
        <a:lstStyle/>
        <a:p>
          <a:endParaRPr lang="tr-TR"/>
        </a:p>
      </dgm:t>
    </dgm:pt>
    <dgm:pt modelId="{880F7729-A8A5-439B-A1ED-C378E605B7E7}" type="pres">
      <dgm:prSet presAssocID="{C49EC06D-4B33-4429-A5B0-BA52333CE69D}" presName="Name0" presStyleCnt="0">
        <dgm:presLayoutVars>
          <dgm:dir/>
          <dgm:animLvl val="lvl"/>
          <dgm:resizeHandles val="exact"/>
        </dgm:presLayoutVars>
      </dgm:prSet>
      <dgm:spPr/>
      <dgm:t>
        <a:bodyPr/>
        <a:lstStyle/>
        <a:p>
          <a:endParaRPr lang="tr-TR"/>
        </a:p>
      </dgm:t>
    </dgm:pt>
    <dgm:pt modelId="{A450ACF3-E957-4A5B-9892-DC5BE0110094}" type="pres">
      <dgm:prSet presAssocID="{D802AAA2-D716-47E6-8697-AD118B941BBD}" presName="linNode" presStyleCnt="0"/>
      <dgm:spPr/>
      <dgm:t>
        <a:bodyPr/>
        <a:lstStyle/>
        <a:p>
          <a:endParaRPr lang="tr-TR"/>
        </a:p>
      </dgm:t>
    </dgm:pt>
    <dgm:pt modelId="{E4CEF17C-54F9-4C67-9E52-A56B7A5566F0}" type="pres">
      <dgm:prSet presAssocID="{D802AAA2-D716-47E6-8697-AD118B941BBD}" presName="parentText" presStyleLbl="node1" presStyleIdx="0" presStyleCnt="3" custScaleX="277778" custLinFactNeighborX="465" custLinFactNeighborY="-11685">
        <dgm:presLayoutVars>
          <dgm:chMax val="1"/>
          <dgm:bulletEnabled val="1"/>
        </dgm:presLayoutVars>
      </dgm:prSet>
      <dgm:spPr/>
      <dgm:t>
        <a:bodyPr/>
        <a:lstStyle/>
        <a:p>
          <a:endParaRPr lang="tr-TR"/>
        </a:p>
      </dgm:t>
    </dgm:pt>
    <dgm:pt modelId="{7DEFBCD5-C916-4CA5-9AEE-8C480672F59F}" type="pres">
      <dgm:prSet presAssocID="{95CF4EA3-A03A-4BE4-8CCD-D5C4CACE9BF8}" presName="sp" presStyleCnt="0"/>
      <dgm:spPr/>
      <dgm:t>
        <a:bodyPr/>
        <a:lstStyle/>
        <a:p>
          <a:endParaRPr lang="tr-TR"/>
        </a:p>
      </dgm:t>
    </dgm:pt>
    <dgm:pt modelId="{4FA5F310-97A9-4F4D-AC7B-FF6F3D23B3D8}" type="pres">
      <dgm:prSet presAssocID="{D726243D-6BEE-43ED-9D04-B62A9750750E}" presName="linNode" presStyleCnt="0"/>
      <dgm:spPr/>
      <dgm:t>
        <a:bodyPr/>
        <a:lstStyle/>
        <a:p>
          <a:endParaRPr lang="tr-TR"/>
        </a:p>
      </dgm:t>
    </dgm:pt>
    <dgm:pt modelId="{AF25906B-52AF-4499-83F9-710C81437B55}" type="pres">
      <dgm:prSet presAssocID="{D726243D-6BEE-43ED-9D04-B62A9750750E}" presName="parentText" presStyleLbl="node1" presStyleIdx="1" presStyleCnt="3">
        <dgm:presLayoutVars>
          <dgm:chMax val="1"/>
          <dgm:bulletEnabled val="1"/>
        </dgm:presLayoutVars>
      </dgm:prSet>
      <dgm:spPr/>
      <dgm:t>
        <a:bodyPr/>
        <a:lstStyle/>
        <a:p>
          <a:endParaRPr lang="tr-TR"/>
        </a:p>
      </dgm:t>
    </dgm:pt>
    <dgm:pt modelId="{4709ABE9-6C68-4F30-86B7-C10AB5336D6A}" type="pres">
      <dgm:prSet presAssocID="{D726243D-6BEE-43ED-9D04-B62A9750750E}" presName="descendantText" presStyleLbl="alignAccFollowNode1" presStyleIdx="0" presStyleCnt="2">
        <dgm:presLayoutVars>
          <dgm:bulletEnabled val="1"/>
        </dgm:presLayoutVars>
      </dgm:prSet>
      <dgm:spPr/>
      <dgm:t>
        <a:bodyPr/>
        <a:lstStyle/>
        <a:p>
          <a:endParaRPr lang="tr-TR"/>
        </a:p>
      </dgm:t>
    </dgm:pt>
    <dgm:pt modelId="{16A97FC5-DA0A-4115-B310-111A474E52D4}" type="pres">
      <dgm:prSet presAssocID="{D815DC2F-6970-4976-9610-8B4D4CB8BA35}" presName="sp" presStyleCnt="0"/>
      <dgm:spPr/>
      <dgm:t>
        <a:bodyPr/>
        <a:lstStyle/>
        <a:p>
          <a:endParaRPr lang="tr-TR"/>
        </a:p>
      </dgm:t>
    </dgm:pt>
    <dgm:pt modelId="{9738B2C1-C50B-4277-8439-A07F2524D0FB}" type="pres">
      <dgm:prSet presAssocID="{D8797BFF-B921-4A7A-9794-3BDA31E0AE28}" presName="linNode" presStyleCnt="0"/>
      <dgm:spPr/>
      <dgm:t>
        <a:bodyPr/>
        <a:lstStyle/>
        <a:p>
          <a:endParaRPr lang="tr-TR"/>
        </a:p>
      </dgm:t>
    </dgm:pt>
    <dgm:pt modelId="{AD482386-8937-4E23-837F-7F81B0E46578}" type="pres">
      <dgm:prSet presAssocID="{D8797BFF-B921-4A7A-9794-3BDA31E0AE28}" presName="parentText" presStyleLbl="node1" presStyleIdx="2" presStyleCnt="3">
        <dgm:presLayoutVars>
          <dgm:chMax val="1"/>
          <dgm:bulletEnabled val="1"/>
        </dgm:presLayoutVars>
      </dgm:prSet>
      <dgm:spPr/>
      <dgm:t>
        <a:bodyPr/>
        <a:lstStyle/>
        <a:p>
          <a:endParaRPr lang="tr-TR"/>
        </a:p>
      </dgm:t>
    </dgm:pt>
    <dgm:pt modelId="{CF6E4CB9-1FEB-488D-BD1E-FCED58559BFB}" type="pres">
      <dgm:prSet presAssocID="{D8797BFF-B921-4A7A-9794-3BDA31E0AE28}" presName="descendantText" presStyleLbl="alignAccFollowNode1" presStyleIdx="1" presStyleCnt="2" custLinFactNeighborY="-837">
        <dgm:presLayoutVars>
          <dgm:bulletEnabled val="1"/>
        </dgm:presLayoutVars>
      </dgm:prSet>
      <dgm:spPr/>
      <dgm:t>
        <a:bodyPr/>
        <a:lstStyle/>
        <a:p>
          <a:endParaRPr lang="tr-TR"/>
        </a:p>
      </dgm:t>
    </dgm:pt>
  </dgm:ptLst>
  <dgm:cxnLst>
    <dgm:cxn modelId="{D6F9F734-A605-4D91-BAD4-436E386E162A}" srcId="{C49EC06D-4B33-4429-A5B0-BA52333CE69D}" destId="{D802AAA2-D716-47E6-8697-AD118B941BBD}" srcOrd="0" destOrd="0" parTransId="{5B185E5B-1DC1-48CE-A068-0850FB4B6D13}" sibTransId="{95CF4EA3-A03A-4BE4-8CCD-D5C4CACE9BF8}"/>
    <dgm:cxn modelId="{FCF69FC3-6342-49B9-B7A3-A70B4F5C8D9A}" srcId="{D8797BFF-B921-4A7A-9794-3BDA31E0AE28}" destId="{0BD75D1C-1659-46DC-B515-BB952BEDDA56}" srcOrd="0" destOrd="0" parTransId="{5903736E-D78B-4587-B0E4-E5FD985441F9}" sibTransId="{B05C7B10-D176-455F-9E8F-E4AFC7AC7B5A}"/>
    <dgm:cxn modelId="{B1C537E4-3568-4D40-B1DB-589AB4E3C960}" type="presOf" srcId="{0BD75D1C-1659-46DC-B515-BB952BEDDA56}" destId="{CF6E4CB9-1FEB-488D-BD1E-FCED58559BFB}" srcOrd="0" destOrd="0" presId="urn:microsoft.com/office/officeart/2005/8/layout/vList5"/>
    <dgm:cxn modelId="{7BF07E71-49D5-48EC-8672-95FA225F2056}" type="presOf" srcId="{D726243D-6BEE-43ED-9D04-B62A9750750E}" destId="{AF25906B-52AF-4499-83F9-710C81437B55}" srcOrd="0" destOrd="0" presId="urn:microsoft.com/office/officeart/2005/8/layout/vList5"/>
    <dgm:cxn modelId="{C556FE75-6382-4250-BDE0-41599B8BA801}" srcId="{D726243D-6BEE-43ED-9D04-B62A9750750E}" destId="{EA1499C7-483E-438D-88EE-808AB5FD82F1}" srcOrd="0" destOrd="0" parTransId="{039839A9-F703-4EE9-95F9-E25EC3E5F0D4}" sibTransId="{30C304B4-031C-430D-90EF-24F0E944F935}"/>
    <dgm:cxn modelId="{95E9230B-28B4-4E03-B345-79D4131E6EEB}" type="presOf" srcId="{D8797BFF-B921-4A7A-9794-3BDA31E0AE28}" destId="{AD482386-8937-4E23-837F-7F81B0E46578}" srcOrd="0" destOrd="0" presId="urn:microsoft.com/office/officeart/2005/8/layout/vList5"/>
    <dgm:cxn modelId="{A81BE98D-A7C2-4290-B672-0986ED0C840F}" type="presOf" srcId="{C49EC06D-4B33-4429-A5B0-BA52333CE69D}" destId="{880F7729-A8A5-439B-A1ED-C378E605B7E7}" srcOrd="0" destOrd="0" presId="urn:microsoft.com/office/officeart/2005/8/layout/vList5"/>
    <dgm:cxn modelId="{A53366EA-D4D2-4EAD-A511-BC2BB2ACE500}" srcId="{C49EC06D-4B33-4429-A5B0-BA52333CE69D}" destId="{D726243D-6BEE-43ED-9D04-B62A9750750E}" srcOrd="1" destOrd="0" parTransId="{04EC4A18-81BB-475B-824B-3B5FEE899325}" sibTransId="{D815DC2F-6970-4976-9610-8B4D4CB8BA35}"/>
    <dgm:cxn modelId="{5E713202-1321-44E6-9AA6-243789CE53CC}" srcId="{C49EC06D-4B33-4429-A5B0-BA52333CE69D}" destId="{D8797BFF-B921-4A7A-9794-3BDA31E0AE28}" srcOrd="2" destOrd="0" parTransId="{7CF39B3C-C25B-469C-99CA-BE1B23DEB242}" sibTransId="{33417271-5147-4024-872B-0DD70066BBF7}"/>
    <dgm:cxn modelId="{C6A06DD0-6985-4EAB-BA17-2AB669B67745}" type="presOf" srcId="{EA1499C7-483E-438D-88EE-808AB5FD82F1}" destId="{4709ABE9-6C68-4F30-86B7-C10AB5336D6A}" srcOrd="0" destOrd="0" presId="urn:microsoft.com/office/officeart/2005/8/layout/vList5"/>
    <dgm:cxn modelId="{3B29C8EA-9783-48A0-8041-7C7CE727E9EC}" type="presOf" srcId="{D802AAA2-D716-47E6-8697-AD118B941BBD}" destId="{E4CEF17C-54F9-4C67-9E52-A56B7A5566F0}" srcOrd="0" destOrd="0" presId="urn:microsoft.com/office/officeart/2005/8/layout/vList5"/>
    <dgm:cxn modelId="{D7351E86-55FB-44FA-866B-71979023FF29}" type="presParOf" srcId="{880F7729-A8A5-439B-A1ED-C378E605B7E7}" destId="{A450ACF3-E957-4A5B-9892-DC5BE0110094}" srcOrd="0" destOrd="0" presId="urn:microsoft.com/office/officeart/2005/8/layout/vList5"/>
    <dgm:cxn modelId="{0A653C98-0F52-4686-A47E-191F87DFFC94}" type="presParOf" srcId="{A450ACF3-E957-4A5B-9892-DC5BE0110094}" destId="{E4CEF17C-54F9-4C67-9E52-A56B7A5566F0}" srcOrd="0" destOrd="0" presId="urn:microsoft.com/office/officeart/2005/8/layout/vList5"/>
    <dgm:cxn modelId="{ECA081FC-CFF1-4361-8CC1-59080CD53945}" type="presParOf" srcId="{880F7729-A8A5-439B-A1ED-C378E605B7E7}" destId="{7DEFBCD5-C916-4CA5-9AEE-8C480672F59F}" srcOrd="1" destOrd="0" presId="urn:microsoft.com/office/officeart/2005/8/layout/vList5"/>
    <dgm:cxn modelId="{AB65D898-32AC-421C-9580-F3CE132BE996}" type="presParOf" srcId="{880F7729-A8A5-439B-A1ED-C378E605B7E7}" destId="{4FA5F310-97A9-4F4D-AC7B-FF6F3D23B3D8}" srcOrd="2" destOrd="0" presId="urn:microsoft.com/office/officeart/2005/8/layout/vList5"/>
    <dgm:cxn modelId="{917C5CEE-F407-4690-ABFC-005F92502BEE}" type="presParOf" srcId="{4FA5F310-97A9-4F4D-AC7B-FF6F3D23B3D8}" destId="{AF25906B-52AF-4499-83F9-710C81437B55}" srcOrd="0" destOrd="0" presId="urn:microsoft.com/office/officeart/2005/8/layout/vList5"/>
    <dgm:cxn modelId="{EE2237DD-6F30-4D1A-8D53-B60A14D7FAEC}" type="presParOf" srcId="{4FA5F310-97A9-4F4D-AC7B-FF6F3D23B3D8}" destId="{4709ABE9-6C68-4F30-86B7-C10AB5336D6A}" srcOrd="1" destOrd="0" presId="urn:microsoft.com/office/officeart/2005/8/layout/vList5"/>
    <dgm:cxn modelId="{D912B580-D120-4954-B0C3-39F46A31BDE4}" type="presParOf" srcId="{880F7729-A8A5-439B-A1ED-C378E605B7E7}" destId="{16A97FC5-DA0A-4115-B310-111A474E52D4}" srcOrd="3" destOrd="0" presId="urn:microsoft.com/office/officeart/2005/8/layout/vList5"/>
    <dgm:cxn modelId="{6EB67518-0428-430A-B8CC-F944B54A233E}" type="presParOf" srcId="{880F7729-A8A5-439B-A1ED-C378E605B7E7}" destId="{9738B2C1-C50B-4277-8439-A07F2524D0FB}" srcOrd="4" destOrd="0" presId="urn:microsoft.com/office/officeart/2005/8/layout/vList5"/>
    <dgm:cxn modelId="{5057947B-B067-4A30-A8EC-40D16E4139D7}" type="presParOf" srcId="{9738B2C1-C50B-4277-8439-A07F2524D0FB}" destId="{AD482386-8937-4E23-837F-7F81B0E46578}" srcOrd="0" destOrd="0" presId="urn:microsoft.com/office/officeart/2005/8/layout/vList5"/>
    <dgm:cxn modelId="{B3809FB4-506F-4ABE-ADC4-9D330B9D607D}" type="presParOf" srcId="{9738B2C1-C50B-4277-8439-A07F2524D0FB}" destId="{CF6E4CB9-1FEB-488D-BD1E-FCED58559B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EC06D-4B33-4429-A5B0-BA52333CE69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EA1499C7-483E-438D-88EE-808AB5FD82F1}">
      <dgm:prSet/>
      <dgm:spPr/>
      <dgm:t>
        <a:bodyPr/>
        <a:lstStyle/>
        <a:p>
          <a:pPr algn="l"/>
          <a:r>
            <a:rPr lang="tr-TR" b="1" dirty="0" smtClean="0"/>
            <a:t>Malî bilgiler ile performans bilgilerine detaylı olarak yer verilir.</a:t>
          </a:r>
          <a:endParaRPr lang="tr-TR" b="1" dirty="0"/>
        </a:p>
      </dgm:t>
    </dgm:pt>
    <dgm:pt modelId="{039839A9-F703-4EE9-95F9-E25EC3E5F0D4}" type="parTrans" cxnId="{C556FE75-6382-4250-BDE0-41599B8BA801}">
      <dgm:prSet/>
      <dgm:spPr/>
      <dgm:t>
        <a:bodyPr/>
        <a:lstStyle/>
        <a:p>
          <a:endParaRPr lang="tr-TR"/>
        </a:p>
      </dgm:t>
    </dgm:pt>
    <dgm:pt modelId="{30C304B4-031C-430D-90EF-24F0E944F935}" type="sibTrans" cxnId="{C556FE75-6382-4250-BDE0-41599B8BA801}">
      <dgm:prSet/>
      <dgm:spPr/>
      <dgm:t>
        <a:bodyPr/>
        <a:lstStyle/>
        <a:p>
          <a:endParaRPr lang="tr-TR"/>
        </a:p>
      </dgm:t>
    </dgm:pt>
    <dgm:pt modelId="{D726243D-6BEE-43ED-9D04-B62A9750750E}">
      <dgm:prSet custT="1"/>
      <dgm:spPr/>
      <dgm:t>
        <a:bodyPr/>
        <a:lstStyle/>
        <a:p>
          <a:r>
            <a:rPr lang="tr-TR" sz="2200" dirty="0" smtClean="0"/>
            <a:t>FAALİYETLERE İLİŞKİN BİLGİ VE DEĞERLENDİRMELER</a:t>
          </a:r>
          <a:endParaRPr lang="tr-TR" sz="2200" dirty="0"/>
        </a:p>
      </dgm:t>
    </dgm:pt>
    <dgm:pt modelId="{D815DC2F-6970-4976-9610-8B4D4CB8BA35}" type="sibTrans" cxnId="{A53366EA-D4D2-4EAD-A511-BC2BB2ACE500}">
      <dgm:prSet/>
      <dgm:spPr/>
      <dgm:t>
        <a:bodyPr/>
        <a:lstStyle/>
        <a:p>
          <a:endParaRPr lang="tr-TR"/>
        </a:p>
      </dgm:t>
    </dgm:pt>
    <dgm:pt modelId="{04EC4A18-81BB-475B-824B-3B5FEE899325}" type="parTrans" cxnId="{A53366EA-D4D2-4EAD-A511-BC2BB2ACE500}">
      <dgm:prSet/>
      <dgm:spPr/>
      <dgm:t>
        <a:bodyPr/>
        <a:lstStyle/>
        <a:p>
          <a:endParaRPr lang="tr-TR"/>
        </a:p>
      </dgm:t>
    </dgm:pt>
    <dgm:pt modelId="{D9508D48-DFBF-460E-BCE6-9D8415B8EC5A}">
      <dgm:prSet/>
      <dgm:spPr/>
      <dgm:t>
        <a:bodyPr/>
        <a:lstStyle/>
        <a:p>
          <a:pPr algn="just"/>
          <a:r>
            <a:rPr lang="tr-TR" dirty="0" smtClean="0">
              <a:latin typeface="Times New Roman" panose="02020603050405020304" pitchFamily="18" charset="0"/>
              <a:cs typeface="Times New Roman" panose="02020603050405020304" pitchFamily="18" charset="0"/>
            </a:rPr>
            <a:t>Malî bilgiler başlığı altında; kullanılan kaynaklara, </a:t>
          </a:r>
          <a:r>
            <a:rPr lang="tr-TR" b="1" dirty="0" smtClean="0">
              <a:latin typeface="Times New Roman" panose="02020603050405020304" pitchFamily="18" charset="0"/>
              <a:cs typeface="Times New Roman" panose="02020603050405020304" pitchFamily="18" charset="0"/>
            </a:rPr>
            <a:t>bütçe hedef ve gerçekleşmeleri ile </a:t>
          </a:r>
          <a:r>
            <a:rPr lang="tr-TR" b="1" dirty="0" smtClean="0">
              <a:solidFill>
                <a:srgbClr val="FF0000"/>
              </a:solidFill>
              <a:latin typeface="Times New Roman" panose="02020603050405020304" pitchFamily="18" charset="0"/>
              <a:cs typeface="Times New Roman" panose="02020603050405020304" pitchFamily="18" charset="0"/>
            </a:rPr>
            <a:t>meydana gelen sapmaların nedenlerine</a:t>
          </a:r>
          <a:r>
            <a:rPr lang="tr-TR" dirty="0" smtClean="0">
              <a:latin typeface="Times New Roman" panose="02020603050405020304" pitchFamily="18" charset="0"/>
              <a:cs typeface="Times New Roman" panose="02020603050405020304" pitchFamily="18" charset="0"/>
            </a:rPr>
            <a:t>, varlık ve yükümlülükler ile yardım yapılan birlik, kurum ve kuruluşların faaliyetlerine ilişkin bilgilere, temel malî tablolara ve bu tablolara ilişkin açıklamalara yer verilir. Ayrıca iç ve dış malî denetim sonuçları hakkındaki özet bilgiler de bu başlık altında yer </a:t>
          </a:r>
          <a:r>
            <a:rPr lang="tr-TR" dirty="0" smtClean="0">
              <a:latin typeface="Times New Roman" panose="02020603050405020304" pitchFamily="18" charset="0"/>
              <a:cs typeface="Times New Roman" panose="02020603050405020304" pitchFamily="18" charset="0"/>
            </a:rPr>
            <a:t>alır.</a:t>
          </a:r>
          <a:endParaRPr lang="tr-TR" dirty="0">
            <a:latin typeface="Times New Roman" panose="02020603050405020304" pitchFamily="18" charset="0"/>
            <a:cs typeface="Times New Roman" panose="02020603050405020304" pitchFamily="18" charset="0"/>
          </a:endParaRPr>
        </a:p>
      </dgm:t>
    </dgm:pt>
    <dgm:pt modelId="{51699FB1-C1D6-44C4-B3CF-8D6F9E5E07CF}" type="parTrans" cxnId="{120D0649-37D6-4B74-9EA1-88087108E668}">
      <dgm:prSet/>
      <dgm:spPr/>
      <dgm:t>
        <a:bodyPr/>
        <a:lstStyle/>
        <a:p>
          <a:endParaRPr lang="tr-TR"/>
        </a:p>
      </dgm:t>
    </dgm:pt>
    <dgm:pt modelId="{55A297D3-E7FE-4F4D-9144-85C65639C0FC}" type="sibTrans" cxnId="{120D0649-37D6-4B74-9EA1-88087108E668}">
      <dgm:prSet/>
      <dgm:spPr/>
      <dgm:t>
        <a:bodyPr/>
        <a:lstStyle/>
        <a:p>
          <a:endParaRPr lang="tr-TR"/>
        </a:p>
      </dgm:t>
    </dgm:pt>
    <dgm:pt modelId="{4819B8F8-30FD-495D-A159-A62F4341BBE7}">
      <dgm:prSet/>
      <dgm:spPr/>
      <dgm:t>
        <a:bodyPr/>
        <a:lstStyle/>
        <a:p>
          <a:pPr algn="just"/>
          <a:r>
            <a:rPr lang="tr-TR" dirty="0" smtClean="0">
              <a:latin typeface="Times New Roman" panose="02020603050405020304" pitchFamily="18" charset="0"/>
              <a:cs typeface="Times New Roman" panose="02020603050405020304" pitchFamily="18" charset="0"/>
            </a:rPr>
            <a:t>Performans bilgileri başlığı altında; </a:t>
          </a:r>
          <a:r>
            <a:rPr lang="tr-TR" b="1" dirty="0" smtClean="0">
              <a:latin typeface="Times New Roman" panose="02020603050405020304" pitchFamily="18" charset="0"/>
              <a:cs typeface="Times New Roman" panose="02020603050405020304" pitchFamily="18" charset="0"/>
            </a:rPr>
            <a:t>idarenin stratejik plan değerlendirme sonuçları ile performans programında yer alan program, alt program ve faaliyetlerine, performans bilgilerinin gerçekleşme durumu ile </a:t>
          </a:r>
          <a:r>
            <a:rPr lang="tr-TR" b="1" dirty="0" smtClean="0">
              <a:solidFill>
                <a:srgbClr val="FF0000"/>
              </a:solidFill>
              <a:latin typeface="Times New Roman" panose="02020603050405020304" pitchFamily="18" charset="0"/>
              <a:cs typeface="Times New Roman" panose="02020603050405020304" pitchFamily="18" charset="0"/>
            </a:rPr>
            <a:t>meydana gelen sapmaların nedenlerine</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diğer performans bilgilerine ve bunlara ilişkin değerlendirmelere yer verilir.</a:t>
          </a:r>
          <a:endParaRPr lang="tr-TR" dirty="0">
            <a:latin typeface="Times New Roman" panose="02020603050405020304" pitchFamily="18" charset="0"/>
            <a:cs typeface="Times New Roman" panose="02020603050405020304" pitchFamily="18" charset="0"/>
          </a:endParaRPr>
        </a:p>
      </dgm:t>
    </dgm:pt>
    <dgm:pt modelId="{B6EE6C24-A779-401A-960E-F1ADB8F1CBFF}" type="parTrans" cxnId="{67E8CAD8-C644-4170-8989-4FAD96F223EB}">
      <dgm:prSet/>
      <dgm:spPr/>
      <dgm:t>
        <a:bodyPr/>
        <a:lstStyle/>
        <a:p>
          <a:endParaRPr lang="tr-TR"/>
        </a:p>
      </dgm:t>
    </dgm:pt>
    <dgm:pt modelId="{549243E2-1267-4459-B9F7-8EA1214D8F33}" type="sibTrans" cxnId="{67E8CAD8-C644-4170-8989-4FAD96F223EB}">
      <dgm:prSet/>
      <dgm:spPr/>
      <dgm:t>
        <a:bodyPr/>
        <a:lstStyle/>
        <a:p>
          <a:endParaRPr lang="tr-TR"/>
        </a:p>
      </dgm:t>
    </dgm:pt>
    <dgm:pt modelId="{631A3066-284C-4E7D-9CF9-B60CCD73638B}">
      <dgm:prSet/>
      <dgm:spPr/>
      <dgm:t>
        <a:bodyPr/>
        <a:lstStyle/>
        <a:p>
          <a:pPr algn="l"/>
          <a:endParaRPr lang="tr-TR" dirty="0"/>
        </a:p>
      </dgm:t>
    </dgm:pt>
    <dgm:pt modelId="{4E24AF4A-56CB-4081-93B6-2B5020F4726F}" type="parTrans" cxnId="{2146667A-E5AE-4009-B147-343100C29CB8}">
      <dgm:prSet/>
      <dgm:spPr/>
      <dgm:t>
        <a:bodyPr/>
        <a:lstStyle/>
        <a:p>
          <a:endParaRPr lang="tr-TR"/>
        </a:p>
      </dgm:t>
    </dgm:pt>
    <dgm:pt modelId="{E15C3532-7072-483B-A2C9-30EC6D81C1B8}" type="sibTrans" cxnId="{2146667A-E5AE-4009-B147-343100C29CB8}">
      <dgm:prSet/>
      <dgm:spPr/>
      <dgm:t>
        <a:bodyPr/>
        <a:lstStyle/>
        <a:p>
          <a:endParaRPr lang="tr-TR"/>
        </a:p>
      </dgm:t>
    </dgm:pt>
    <dgm:pt modelId="{880F7729-A8A5-439B-A1ED-C378E605B7E7}" type="pres">
      <dgm:prSet presAssocID="{C49EC06D-4B33-4429-A5B0-BA52333CE69D}" presName="Name0" presStyleCnt="0">
        <dgm:presLayoutVars>
          <dgm:dir/>
          <dgm:animLvl val="lvl"/>
          <dgm:resizeHandles val="exact"/>
        </dgm:presLayoutVars>
      </dgm:prSet>
      <dgm:spPr/>
      <dgm:t>
        <a:bodyPr/>
        <a:lstStyle/>
        <a:p>
          <a:endParaRPr lang="tr-TR"/>
        </a:p>
      </dgm:t>
    </dgm:pt>
    <dgm:pt modelId="{4FA5F310-97A9-4F4D-AC7B-FF6F3D23B3D8}" type="pres">
      <dgm:prSet presAssocID="{D726243D-6BEE-43ED-9D04-B62A9750750E}" presName="linNode" presStyleCnt="0"/>
      <dgm:spPr/>
      <dgm:t>
        <a:bodyPr/>
        <a:lstStyle/>
        <a:p>
          <a:endParaRPr lang="tr-TR"/>
        </a:p>
      </dgm:t>
    </dgm:pt>
    <dgm:pt modelId="{AF25906B-52AF-4499-83F9-710C81437B55}" type="pres">
      <dgm:prSet presAssocID="{D726243D-6BEE-43ED-9D04-B62A9750750E}" presName="parentText" presStyleLbl="node1" presStyleIdx="0" presStyleCnt="1">
        <dgm:presLayoutVars>
          <dgm:chMax val="1"/>
          <dgm:bulletEnabled val="1"/>
        </dgm:presLayoutVars>
      </dgm:prSet>
      <dgm:spPr/>
      <dgm:t>
        <a:bodyPr/>
        <a:lstStyle/>
        <a:p>
          <a:endParaRPr lang="tr-TR"/>
        </a:p>
      </dgm:t>
    </dgm:pt>
    <dgm:pt modelId="{4709ABE9-6C68-4F30-86B7-C10AB5336D6A}" type="pres">
      <dgm:prSet presAssocID="{D726243D-6BEE-43ED-9D04-B62A9750750E}" presName="descendantText" presStyleLbl="alignAccFollowNode1" presStyleIdx="0" presStyleCnt="1" custScaleX="143703">
        <dgm:presLayoutVars>
          <dgm:bulletEnabled val="1"/>
        </dgm:presLayoutVars>
      </dgm:prSet>
      <dgm:spPr/>
      <dgm:t>
        <a:bodyPr/>
        <a:lstStyle/>
        <a:p>
          <a:endParaRPr lang="tr-TR"/>
        </a:p>
      </dgm:t>
    </dgm:pt>
  </dgm:ptLst>
  <dgm:cxnLst>
    <dgm:cxn modelId="{120D0649-37D6-4B74-9EA1-88087108E668}" srcId="{631A3066-284C-4E7D-9CF9-B60CCD73638B}" destId="{D9508D48-DFBF-460E-BCE6-9D8415B8EC5A}" srcOrd="0" destOrd="0" parTransId="{51699FB1-C1D6-44C4-B3CF-8D6F9E5E07CF}" sibTransId="{55A297D3-E7FE-4F4D-9144-85C65639C0FC}"/>
    <dgm:cxn modelId="{86C40C6F-B672-4F46-9EEB-858CE9EBD22A}" type="presOf" srcId="{D9508D48-DFBF-460E-BCE6-9D8415B8EC5A}" destId="{4709ABE9-6C68-4F30-86B7-C10AB5336D6A}" srcOrd="0" destOrd="2" presId="urn:microsoft.com/office/officeart/2005/8/layout/vList5"/>
    <dgm:cxn modelId="{68E1246C-91BD-46C5-9998-ABB1FE752539}" type="presOf" srcId="{4819B8F8-30FD-495D-A159-A62F4341BBE7}" destId="{4709ABE9-6C68-4F30-86B7-C10AB5336D6A}" srcOrd="0" destOrd="3" presId="urn:microsoft.com/office/officeart/2005/8/layout/vList5"/>
    <dgm:cxn modelId="{C556FE75-6382-4250-BDE0-41599B8BA801}" srcId="{D726243D-6BEE-43ED-9D04-B62A9750750E}" destId="{EA1499C7-483E-438D-88EE-808AB5FD82F1}" srcOrd="0" destOrd="0" parTransId="{039839A9-F703-4EE9-95F9-E25EC3E5F0D4}" sibTransId="{30C304B4-031C-430D-90EF-24F0E944F935}"/>
    <dgm:cxn modelId="{A53366EA-D4D2-4EAD-A511-BC2BB2ACE500}" srcId="{C49EC06D-4B33-4429-A5B0-BA52333CE69D}" destId="{D726243D-6BEE-43ED-9D04-B62A9750750E}" srcOrd="0" destOrd="0" parTransId="{04EC4A18-81BB-475B-824B-3B5FEE899325}" sibTransId="{D815DC2F-6970-4976-9610-8B4D4CB8BA35}"/>
    <dgm:cxn modelId="{67E8CAD8-C644-4170-8989-4FAD96F223EB}" srcId="{D726243D-6BEE-43ED-9D04-B62A9750750E}" destId="{4819B8F8-30FD-495D-A159-A62F4341BBE7}" srcOrd="2" destOrd="0" parTransId="{B6EE6C24-A779-401A-960E-F1ADB8F1CBFF}" sibTransId="{549243E2-1267-4459-B9F7-8EA1214D8F33}"/>
    <dgm:cxn modelId="{2146667A-E5AE-4009-B147-343100C29CB8}" srcId="{D726243D-6BEE-43ED-9D04-B62A9750750E}" destId="{631A3066-284C-4E7D-9CF9-B60CCD73638B}" srcOrd="1" destOrd="0" parTransId="{4E24AF4A-56CB-4081-93B6-2B5020F4726F}" sibTransId="{E15C3532-7072-483B-A2C9-30EC6D81C1B8}"/>
    <dgm:cxn modelId="{A81BE98D-A7C2-4290-B672-0986ED0C840F}" type="presOf" srcId="{C49EC06D-4B33-4429-A5B0-BA52333CE69D}" destId="{880F7729-A8A5-439B-A1ED-C378E605B7E7}" srcOrd="0" destOrd="0" presId="urn:microsoft.com/office/officeart/2005/8/layout/vList5"/>
    <dgm:cxn modelId="{C6A06DD0-6985-4EAB-BA17-2AB669B67745}" type="presOf" srcId="{EA1499C7-483E-438D-88EE-808AB5FD82F1}" destId="{4709ABE9-6C68-4F30-86B7-C10AB5336D6A}" srcOrd="0" destOrd="0" presId="urn:microsoft.com/office/officeart/2005/8/layout/vList5"/>
    <dgm:cxn modelId="{7BF07E71-49D5-48EC-8672-95FA225F2056}" type="presOf" srcId="{D726243D-6BEE-43ED-9D04-B62A9750750E}" destId="{AF25906B-52AF-4499-83F9-710C81437B55}" srcOrd="0" destOrd="0" presId="urn:microsoft.com/office/officeart/2005/8/layout/vList5"/>
    <dgm:cxn modelId="{0EFFC2C9-CD95-4383-AF91-D05A0FA6702D}" type="presOf" srcId="{631A3066-284C-4E7D-9CF9-B60CCD73638B}" destId="{4709ABE9-6C68-4F30-86B7-C10AB5336D6A}" srcOrd="0" destOrd="1" presId="urn:microsoft.com/office/officeart/2005/8/layout/vList5"/>
    <dgm:cxn modelId="{AB65D898-32AC-421C-9580-F3CE132BE996}" type="presParOf" srcId="{880F7729-A8A5-439B-A1ED-C378E605B7E7}" destId="{4FA5F310-97A9-4F4D-AC7B-FF6F3D23B3D8}" srcOrd="0" destOrd="0" presId="urn:microsoft.com/office/officeart/2005/8/layout/vList5"/>
    <dgm:cxn modelId="{917C5CEE-F407-4690-ABFC-005F92502BEE}" type="presParOf" srcId="{4FA5F310-97A9-4F4D-AC7B-FF6F3D23B3D8}" destId="{AF25906B-52AF-4499-83F9-710C81437B55}" srcOrd="0" destOrd="0" presId="urn:microsoft.com/office/officeart/2005/8/layout/vList5"/>
    <dgm:cxn modelId="{EE2237DD-6F30-4D1A-8D53-B60A14D7FAEC}" type="presParOf" srcId="{4FA5F310-97A9-4F4D-AC7B-FF6F3D23B3D8}" destId="{4709ABE9-6C68-4F30-86B7-C10AB5336D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1E76-A5AB-4F78-B6FF-87651C9189E6}">
      <dsp:nvSpPr>
        <dsp:cNvPr id="0" name=""/>
        <dsp:cNvSpPr/>
      </dsp:nvSpPr>
      <dsp:spPr>
        <a:xfrm>
          <a:off x="388099" y="1262934"/>
          <a:ext cx="3188685" cy="3730648"/>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smtClean="0">
              <a:solidFill>
                <a:schemeClr val="tx1"/>
              </a:solidFill>
              <a:latin typeface="Times New Roman" panose="02020603050405020304" pitchFamily="18" charset="0"/>
              <a:cs typeface="Times New Roman" panose="02020603050405020304" pitchFamily="18" charset="0"/>
            </a:rPr>
            <a:t>FAALİYET </a:t>
          </a:r>
          <a:r>
            <a:rPr lang="tr-TR" sz="3200" kern="1200" dirty="0" smtClean="0">
              <a:solidFill>
                <a:schemeClr val="tx1"/>
              </a:solidFill>
              <a:latin typeface="Times New Roman" panose="02020603050405020304" pitchFamily="18" charset="0"/>
              <a:cs typeface="Times New Roman" panose="02020603050405020304" pitchFamily="18" charset="0"/>
            </a:rPr>
            <a:t>RAPORU </a:t>
          </a:r>
          <a:endParaRPr lang="tr-TR" sz="3200" kern="1200" dirty="0">
            <a:solidFill>
              <a:schemeClr val="tx1"/>
            </a:solidFill>
            <a:latin typeface="Times New Roman" panose="02020603050405020304" pitchFamily="18" charset="0"/>
            <a:cs typeface="Times New Roman" panose="02020603050405020304" pitchFamily="18" charset="0"/>
          </a:endParaRPr>
        </a:p>
      </dsp:txBody>
      <dsp:txXfrm>
        <a:off x="481492" y="1356327"/>
        <a:ext cx="3001899" cy="3543862"/>
      </dsp:txXfrm>
    </dsp:sp>
    <dsp:sp modelId="{B9B7142B-49DE-4798-887E-A419D9801F74}">
      <dsp:nvSpPr>
        <dsp:cNvPr id="0" name=""/>
        <dsp:cNvSpPr/>
      </dsp:nvSpPr>
      <dsp:spPr>
        <a:xfrm rot="17933">
          <a:off x="3768970" y="2689810"/>
          <a:ext cx="792564" cy="95000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768972" y="2879191"/>
        <a:ext cx="554795" cy="570003"/>
      </dsp:txXfrm>
    </dsp:sp>
    <dsp:sp modelId="{31EFC62E-BC40-47AC-8F88-AA45A7800056}">
      <dsp:nvSpPr>
        <dsp:cNvPr id="0" name=""/>
        <dsp:cNvSpPr/>
      </dsp:nvSpPr>
      <dsp:spPr>
        <a:xfrm>
          <a:off x="4645703" y="1425960"/>
          <a:ext cx="5503213" cy="3461092"/>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 Mali saydamlık ve hesap verme sorumluluğunu sağlar.</a:t>
          </a:r>
        </a:p>
        <a:p>
          <a:pPr lvl="0" algn="just"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 İdare/Birim hakkında genel bilgiler verir.</a:t>
          </a:r>
        </a:p>
        <a:p>
          <a:pPr lvl="0" algn="just"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 Kullanılan kaynaklar, bütçe hedef ve gerçekleşmeleri ile meydana gelen sapmaların nedenlerini kamuoyuna açıklar.</a:t>
          </a:r>
        </a:p>
        <a:p>
          <a:pPr lvl="0" algn="just"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 Varlık ve yükümlülükler gibi mali bilgileri kapsar.</a:t>
          </a:r>
        </a:p>
        <a:p>
          <a:pPr lvl="0" algn="just"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 Stratejik plan ve performans programı uyarınca yürütülen faaliyetleri ve performans bilgilerini içerir.</a:t>
          </a:r>
          <a:endParaRPr lang="tr-TR" sz="1900" kern="1200" dirty="0">
            <a:solidFill>
              <a:schemeClr val="tx1"/>
            </a:solidFill>
            <a:latin typeface="Times New Roman" panose="02020603050405020304" pitchFamily="18" charset="0"/>
            <a:cs typeface="Times New Roman" panose="02020603050405020304" pitchFamily="18" charset="0"/>
          </a:endParaRPr>
        </a:p>
      </dsp:txBody>
      <dsp:txXfrm>
        <a:off x="4747075" y="1527332"/>
        <a:ext cx="5300469" cy="3258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1E76-A5AB-4F78-B6FF-87651C9189E6}">
      <dsp:nvSpPr>
        <dsp:cNvPr id="0" name=""/>
        <dsp:cNvSpPr/>
      </dsp:nvSpPr>
      <dsp:spPr>
        <a:xfrm>
          <a:off x="882" y="833210"/>
          <a:ext cx="4777094" cy="4961697"/>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smtClean="0">
              <a:solidFill>
                <a:schemeClr val="tx1"/>
              </a:solidFill>
              <a:latin typeface="Times New Roman" panose="02020603050405020304" pitchFamily="18" charset="0"/>
              <a:cs typeface="Times New Roman" panose="02020603050405020304" pitchFamily="18" charset="0"/>
            </a:rPr>
            <a:t>FAALİYET </a:t>
          </a:r>
          <a:r>
            <a:rPr lang="tr-TR" sz="3200" kern="1200" dirty="0" smtClean="0">
              <a:solidFill>
                <a:schemeClr val="tx1"/>
              </a:solidFill>
              <a:latin typeface="Times New Roman" panose="02020603050405020304" pitchFamily="18" charset="0"/>
              <a:cs typeface="Times New Roman" panose="02020603050405020304" pitchFamily="18" charset="0"/>
            </a:rPr>
            <a:t>RAPORU </a:t>
          </a:r>
          <a:endParaRPr lang="tr-TR" sz="3200" kern="1200" dirty="0">
            <a:solidFill>
              <a:schemeClr val="tx1"/>
            </a:solidFill>
            <a:latin typeface="Times New Roman" panose="02020603050405020304" pitchFamily="18" charset="0"/>
            <a:cs typeface="Times New Roman" panose="02020603050405020304" pitchFamily="18" charset="0"/>
          </a:endParaRPr>
        </a:p>
      </dsp:txBody>
      <dsp:txXfrm>
        <a:off x="140798" y="973126"/>
        <a:ext cx="4497262" cy="4681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1E76-A5AB-4F78-B6FF-87651C9189E6}">
      <dsp:nvSpPr>
        <dsp:cNvPr id="0" name=""/>
        <dsp:cNvSpPr/>
      </dsp:nvSpPr>
      <dsp:spPr>
        <a:xfrm>
          <a:off x="882" y="833210"/>
          <a:ext cx="4777094" cy="4961697"/>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smtClean="0">
              <a:solidFill>
                <a:schemeClr val="tx1"/>
              </a:solidFill>
              <a:latin typeface="Times New Roman" panose="02020603050405020304" pitchFamily="18" charset="0"/>
              <a:cs typeface="Times New Roman" panose="02020603050405020304" pitchFamily="18" charset="0"/>
            </a:rPr>
            <a:t>FAALİYET </a:t>
          </a:r>
          <a:r>
            <a:rPr lang="tr-TR" sz="3200" kern="1200" dirty="0" smtClean="0">
              <a:solidFill>
                <a:schemeClr val="tx1"/>
              </a:solidFill>
              <a:latin typeface="Times New Roman" panose="02020603050405020304" pitchFamily="18" charset="0"/>
              <a:cs typeface="Times New Roman" panose="02020603050405020304" pitchFamily="18" charset="0"/>
            </a:rPr>
            <a:t>RAPORU </a:t>
          </a:r>
          <a:endParaRPr lang="tr-TR" sz="3200" kern="1200" dirty="0">
            <a:solidFill>
              <a:schemeClr val="tx1"/>
            </a:solidFill>
            <a:latin typeface="Times New Roman" panose="02020603050405020304" pitchFamily="18" charset="0"/>
            <a:cs typeface="Times New Roman" panose="02020603050405020304" pitchFamily="18" charset="0"/>
          </a:endParaRPr>
        </a:p>
      </dsp:txBody>
      <dsp:txXfrm>
        <a:off x="140798" y="973126"/>
        <a:ext cx="4497262" cy="4681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786A-5C27-4C40-91A8-091F9AE67B87}">
      <dsp:nvSpPr>
        <dsp:cNvPr id="0" name=""/>
        <dsp:cNvSpPr/>
      </dsp:nvSpPr>
      <dsp:spPr>
        <a:xfrm>
          <a:off x="0" y="1103794"/>
          <a:ext cx="12191999" cy="2084101"/>
        </a:xfrm>
        <a:prstGeom prst="rightArrow">
          <a:avLst/>
        </a:prstGeom>
        <a:solidFill>
          <a:schemeClr val="accent1">
            <a:lumMod val="75000"/>
          </a:schemeClr>
        </a:solidFill>
        <a:ln>
          <a:solidFill>
            <a:schemeClr val="accent1"/>
          </a:solidFill>
        </a:ln>
        <a:effectLst>
          <a:outerShdw blurRad="38100" dist="1777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CA9481-6D67-4BD4-97AC-4307F1E18C15}">
      <dsp:nvSpPr>
        <dsp:cNvPr id="0" name=""/>
        <dsp:cNvSpPr/>
      </dsp:nvSpPr>
      <dsp:spPr>
        <a:xfrm>
          <a:off x="8161216" y="3171863"/>
          <a:ext cx="2402616" cy="279353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tr-TR" sz="1900" kern="1200" dirty="0" smtClean="0"/>
            <a:t>SGDB, Birim Faaliyet Raporlarını Konsolide Ederek İdare Faaliyet Raporunu Hazırlar.</a:t>
          </a:r>
          <a:endParaRPr lang="tr-TR" sz="1900" kern="1200" dirty="0"/>
        </a:p>
        <a:p>
          <a:pPr marL="171450" lvl="1" indent="-171450" algn="l" defTabSz="844550" rtl="0">
            <a:lnSpc>
              <a:spcPct val="90000"/>
            </a:lnSpc>
            <a:spcBef>
              <a:spcPct val="0"/>
            </a:spcBef>
            <a:spcAft>
              <a:spcPct val="15000"/>
            </a:spcAft>
            <a:buChar char="••"/>
          </a:pPr>
          <a:r>
            <a:rPr lang="tr-TR" sz="1900" kern="1200" dirty="0" smtClean="0"/>
            <a:t>İdare Faaliyet Raporu Kamuoyuna Kurumun Web Sitesinde Sunulur ve İlgili İdarelere Elektronik Ortamda Gönderilir.</a:t>
          </a:r>
          <a:endParaRPr lang="tr-TR" sz="1900" kern="1200" dirty="0"/>
        </a:p>
      </dsp:txBody>
      <dsp:txXfrm>
        <a:off x="8161216" y="3171863"/>
        <a:ext cx="2402616" cy="2793538"/>
      </dsp:txXfrm>
    </dsp:sp>
    <dsp:sp modelId="{4B590576-1CC4-4D18-84D2-4FF52E0094FB}">
      <dsp:nvSpPr>
        <dsp:cNvPr id="0" name=""/>
        <dsp:cNvSpPr/>
      </dsp:nvSpPr>
      <dsp:spPr>
        <a:xfrm>
          <a:off x="8034932" y="1154860"/>
          <a:ext cx="2937866" cy="194353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bg1"/>
              </a:solidFill>
              <a:latin typeface="Times New Roman" panose="02020603050405020304" pitchFamily="18" charset="0"/>
              <a:cs typeface="Times New Roman" panose="02020603050405020304" pitchFamily="18" charset="0"/>
            </a:rPr>
            <a:t>İdare Faaliyet Raporunun Hazırlanması</a:t>
          </a:r>
          <a:endParaRPr lang="tr-TR" sz="2400" kern="1200" dirty="0">
            <a:solidFill>
              <a:schemeClr val="bg1"/>
            </a:solidFill>
            <a:latin typeface="Times New Roman" panose="02020603050405020304" pitchFamily="18" charset="0"/>
            <a:cs typeface="Times New Roman" panose="02020603050405020304" pitchFamily="18" charset="0"/>
          </a:endParaRPr>
        </a:p>
      </dsp:txBody>
      <dsp:txXfrm>
        <a:off x="8034932" y="1154860"/>
        <a:ext cx="2937866" cy="1943533"/>
      </dsp:txXfrm>
    </dsp:sp>
    <dsp:sp modelId="{3CC80C6D-D96F-4CFB-8CC9-7874C41CD40D}">
      <dsp:nvSpPr>
        <dsp:cNvPr id="0" name=""/>
        <dsp:cNvSpPr/>
      </dsp:nvSpPr>
      <dsp:spPr>
        <a:xfrm>
          <a:off x="4509491" y="3179401"/>
          <a:ext cx="2937866" cy="271038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tr-TR" sz="1900" kern="1200" dirty="0" smtClean="0"/>
            <a:t>Birim Faaliyet Raporları Kamuoyuna Birim Web Sitelerinde Duyurulur.</a:t>
          </a:r>
          <a:endParaRPr lang="tr-TR" sz="1900" kern="1200" dirty="0"/>
        </a:p>
        <a:p>
          <a:pPr marL="171450" lvl="1" indent="-171450" algn="l" defTabSz="844550" rtl="0">
            <a:lnSpc>
              <a:spcPct val="90000"/>
            </a:lnSpc>
            <a:spcBef>
              <a:spcPct val="0"/>
            </a:spcBef>
            <a:spcAft>
              <a:spcPct val="15000"/>
            </a:spcAft>
            <a:buChar char="••"/>
          </a:pPr>
          <a:r>
            <a:rPr lang="tr-TR" sz="1900" kern="1200" dirty="0" smtClean="0"/>
            <a:t>Birim Faaliyet Raporları Üst Yöneticiye Arz Edilir. Birim Faaliyet Raporları İdare Faaliyet Raporunun Hazırlanabilmesi İçin </a:t>
          </a:r>
          <a:r>
            <a:rPr lang="tr-TR" sz="1900" kern="1200" dirty="0" err="1" smtClean="0"/>
            <a:t>SGDB'ye</a:t>
          </a:r>
          <a:r>
            <a:rPr lang="tr-TR" sz="1900" kern="1200" dirty="0" smtClean="0"/>
            <a:t> Gönderilir.</a:t>
          </a:r>
          <a:endParaRPr lang="tr-TR" sz="1900" kern="1200" dirty="0"/>
        </a:p>
      </dsp:txBody>
      <dsp:txXfrm>
        <a:off x="4509491" y="3179401"/>
        <a:ext cx="2937866" cy="2710385"/>
      </dsp:txXfrm>
    </dsp:sp>
    <dsp:sp modelId="{2947B3D7-9DFF-4980-9D0E-EBB56A42ABB3}">
      <dsp:nvSpPr>
        <dsp:cNvPr id="0" name=""/>
        <dsp:cNvSpPr/>
      </dsp:nvSpPr>
      <dsp:spPr>
        <a:xfrm>
          <a:off x="4509491" y="1154860"/>
          <a:ext cx="2937866" cy="178784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bg1"/>
              </a:solidFill>
              <a:latin typeface="Times New Roman" panose="02020603050405020304" pitchFamily="18" charset="0"/>
              <a:cs typeface="Times New Roman" panose="02020603050405020304" pitchFamily="18" charset="0"/>
            </a:rPr>
            <a:t>Birim Faaliyet Raporlarının Hazırlanması</a:t>
          </a:r>
          <a:endParaRPr lang="tr-TR" sz="2400" kern="1200" dirty="0">
            <a:solidFill>
              <a:schemeClr val="bg1"/>
            </a:solidFill>
            <a:latin typeface="Times New Roman" panose="02020603050405020304" pitchFamily="18" charset="0"/>
            <a:cs typeface="Times New Roman" panose="02020603050405020304" pitchFamily="18" charset="0"/>
          </a:endParaRPr>
        </a:p>
      </dsp:txBody>
      <dsp:txXfrm>
        <a:off x="4509491" y="1154860"/>
        <a:ext cx="2937866" cy="1787849"/>
      </dsp:txXfrm>
    </dsp:sp>
    <dsp:sp modelId="{80AFBD1F-C094-4836-B9B2-F3CE3B44E67C}">
      <dsp:nvSpPr>
        <dsp:cNvPr id="0" name=""/>
        <dsp:cNvSpPr/>
      </dsp:nvSpPr>
      <dsp:spPr>
        <a:xfrm>
          <a:off x="867682" y="3293529"/>
          <a:ext cx="2937866" cy="210094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smtClean="0"/>
            <a:t>SGDB, Üst Yönetici İmzasıyla Harcama Birimlerine Birim Faaliyet Raporlarının Hazırlanması İçin Çağrı Yapar</a:t>
          </a:r>
          <a:endParaRPr lang="tr-TR" sz="2000" kern="1200" dirty="0"/>
        </a:p>
      </dsp:txBody>
      <dsp:txXfrm>
        <a:off x="867682" y="3293529"/>
        <a:ext cx="2937866" cy="2100943"/>
      </dsp:txXfrm>
    </dsp:sp>
    <dsp:sp modelId="{0110A098-E46C-42B3-9BAA-F3418EFBB9B7}">
      <dsp:nvSpPr>
        <dsp:cNvPr id="0" name=""/>
        <dsp:cNvSpPr/>
      </dsp:nvSpPr>
      <dsp:spPr>
        <a:xfrm>
          <a:off x="1203759" y="1154860"/>
          <a:ext cx="2498450" cy="1614981"/>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bg1"/>
              </a:solidFill>
              <a:latin typeface="Times New Roman" panose="02020603050405020304" pitchFamily="18" charset="0"/>
              <a:cs typeface="Times New Roman" panose="02020603050405020304" pitchFamily="18" charset="0"/>
            </a:rPr>
            <a:t>Üst Yönetici Çağrısı</a:t>
          </a:r>
          <a:endParaRPr lang="tr-TR" sz="2400" kern="1200" dirty="0">
            <a:solidFill>
              <a:schemeClr val="bg1"/>
            </a:solidFill>
            <a:latin typeface="Times New Roman" panose="02020603050405020304" pitchFamily="18" charset="0"/>
            <a:cs typeface="Times New Roman" panose="02020603050405020304" pitchFamily="18" charset="0"/>
          </a:endParaRPr>
        </a:p>
      </dsp:txBody>
      <dsp:txXfrm>
        <a:off x="1203759" y="1154860"/>
        <a:ext cx="2498450" cy="1614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E9E92-A81B-49AC-B87F-F60B6D3F45B9}">
      <dsp:nvSpPr>
        <dsp:cNvPr id="0" name=""/>
        <dsp:cNvSpPr/>
      </dsp:nvSpPr>
      <dsp:spPr>
        <a:xfrm>
          <a:off x="0" y="534866"/>
          <a:ext cx="3500828" cy="140033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tr-TR" sz="3200" kern="1200" smtClean="0"/>
            <a:t>Faaliyet Raporu Formatı </a:t>
          </a:r>
          <a:endParaRPr lang="tr-TR" sz="3200" kern="1200"/>
        </a:p>
      </dsp:txBody>
      <dsp:txXfrm>
        <a:off x="700166" y="534866"/>
        <a:ext cx="2100497" cy="1400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F17C-54F9-4C67-9E52-A56B7A5566F0}">
      <dsp:nvSpPr>
        <dsp:cNvPr id="0" name=""/>
        <dsp:cNvSpPr/>
      </dsp:nvSpPr>
      <dsp:spPr>
        <a:xfrm>
          <a:off x="10463" y="0"/>
          <a:ext cx="10713022" cy="1338636"/>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Faaliyet Raporlarının Kapsamı</a:t>
          </a:r>
          <a:endParaRPr lang="tr-TR" sz="2400" kern="1200" dirty="0"/>
        </a:p>
      </dsp:txBody>
      <dsp:txXfrm>
        <a:off x="75810" y="65347"/>
        <a:ext cx="10582328" cy="1207942"/>
      </dsp:txXfrm>
    </dsp:sp>
    <dsp:sp modelId="{4709ABE9-6C68-4F30-86B7-C10AB5336D6A}">
      <dsp:nvSpPr>
        <dsp:cNvPr id="0" name=""/>
        <dsp:cNvSpPr/>
      </dsp:nvSpPr>
      <dsp:spPr>
        <a:xfrm rot="5400000">
          <a:off x="6756515" y="-1354601"/>
          <a:ext cx="1070909" cy="6863031"/>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rtl="0">
            <a:lnSpc>
              <a:spcPct val="90000"/>
            </a:lnSpc>
            <a:spcBef>
              <a:spcPct val="0"/>
            </a:spcBef>
            <a:spcAft>
              <a:spcPct val="15000"/>
            </a:spcAft>
            <a:buChar char="••"/>
          </a:pPr>
          <a:r>
            <a:rPr lang="tr-TR" sz="2000" kern="1200" dirty="0" smtClean="0"/>
            <a:t>İdarenin/birimin misyonu, vizyonu, teşkilat yapısı, mevzuatı, sunulan hizmetleri, insan kaynakları ve fiziki kaynakları ile yönetim ve iç kontrol sistemine ilişkin bilgilere yer verilir.</a:t>
          </a:r>
          <a:endParaRPr lang="tr-TR" sz="2000" kern="1200" dirty="0"/>
        </a:p>
      </dsp:txBody>
      <dsp:txXfrm rot="-5400000">
        <a:off x="3860455" y="1593736"/>
        <a:ext cx="6810754" cy="966355"/>
      </dsp:txXfrm>
    </dsp:sp>
    <dsp:sp modelId="{AF25906B-52AF-4499-83F9-710C81437B55}">
      <dsp:nvSpPr>
        <dsp:cNvPr id="0" name=""/>
        <dsp:cNvSpPr/>
      </dsp:nvSpPr>
      <dsp:spPr>
        <a:xfrm>
          <a:off x="0" y="1407596"/>
          <a:ext cx="3860454" cy="1338636"/>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GENEL BİLGİLER</a:t>
          </a:r>
          <a:endParaRPr lang="tr-TR" sz="2400" kern="1200" dirty="0"/>
        </a:p>
      </dsp:txBody>
      <dsp:txXfrm>
        <a:off x="65347" y="1472943"/>
        <a:ext cx="3729760" cy="1207942"/>
      </dsp:txXfrm>
    </dsp:sp>
    <dsp:sp modelId="{CF6E4CB9-1FEB-488D-BD1E-FCED58559BFB}">
      <dsp:nvSpPr>
        <dsp:cNvPr id="0" name=""/>
        <dsp:cNvSpPr/>
      </dsp:nvSpPr>
      <dsp:spPr>
        <a:xfrm rot="5400000">
          <a:off x="6756515" y="42003"/>
          <a:ext cx="1070909" cy="6863031"/>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rtl="0">
            <a:lnSpc>
              <a:spcPct val="90000"/>
            </a:lnSpc>
            <a:spcBef>
              <a:spcPct val="0"/>
            </a:spcBef>
            <a:spcAft>
              <a:spcPct val="15000"/>
            </a:spcAft>
            <a:buChar char="••"/>
          </a:pPr>
          <a:r>
            <a:rPr lang="tr-TR" sz="2000" kern="1200" dirty="0" smtClean="0"/>
            <a:t>İdarenin stratejik planında yer alan amaç ve hedeflerine, faaliyet yılı önceliklerine, izlenen temel ilke ve politikalarına yer verilir.</a:t>
          </a:r>
          <a:endParaRPr lang="tr-TR" sz="2000" kern="1200" dirty="0"/>
        </a:p>
      </dsp:txBody>
      <dsp:txXfrm rot="-5400000">
        <a:off x="3860455" y="2990341"/>
        <a:ext cx="6810754" cy="966355"/>
      </dsp:txXfrm>
    </dsp:sp>
    <dsp:sp modelId="{AD482386-8937-4E23-837F-7F81B0E46578}">
      <dsp:nvSpPr>
        <dsp:cNvPr id="0" name=""/>
        <dsp:cNvSpPr/>
      </dsp:nvSpPr>
      <dsp:spPr>
        <a:xfrm>
          <a:off x="0" y="2813164"/>
          <a:ext cx="3860454" cy="1338636"/>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AMAÇLAR VE HEDEFLER</a:t>
          </a:r>
          <a:endParaRPr lang="tr-TR" sz="2400" kern="1200" dirty="0"/>
        </a:p>
      </dsp:txBody>
      <dsp:txXfrm>
        <a:off x="65347" y="2878511"/>
        <a:ext cx="3729760" cy="1207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ABE9-6C68-4F30-86B7-C10AB5336D6A}">
      <dsp:nvSpPr>
        <dsp:cNvPr id="0" name=""/>
        <dsp:cNvSpPr/>
      </dsp:nvSpPr>
      <dsp:spPr>
        <a:xfrm rot="5400000">
          <a:off x="4982423" y="-1232408"/>
          <a:ext cx="4531856" cy="8129637"/>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t>Malî bilgiler ile performans bilgilerine detaylı olarak yer verilir.</a:t>
          </a:r>
          <a:endParaRPr lang="tr-TR" sz="2000" b="1" kern="1200" dirty="0"/>
        </a:p>
        <a:p>
          <a:pPr marL="228600" lvl="1" indent="-228600" algn="l" defTabSz="889000">
            <a:lnSpc>
              <a:spcPct val="90000"/>
            </a:lnSpc>
            <a:spcBef>
              <a:spcPct val="0"/>
            </a:spcBef>
            <a:spcAft>
              <a:spcPct val="15000"/>
            </a:spcAft>
            <a:buChar char="••"/>
          </a:pPr>
          <a:endParaRPr lang="tr-TR" sz="2000" kern="1200" dirty="0"/>
        </a:p>
        <a:p>
          <a:pPr marL="457200" lvl="2" indent="-228600" algn="just" defTabSz="889000">
            <a:lnSpc>
              <a:spcPct val="90000"/>
            </a:lnSpc>
            <a:spcBef>
              <a:spcPct val="0"/>
            </a:spcBef>
            <a:spcAft>
              <a:spcPct val="15000"/>
            </a:spcAft>
            <a:buChar char="••"/>
          </a:pPr>
          <a:r>
            <a:rPr lang="tr-TR" sz="2000" kern="1200" dirty="0" smtClean="0">
              <a:latin typeface="Times New Roman" panose="02020603050405020304" pitchFamily="18" charset="0"/>
              <a:cs typeface="Times New Roman" panose="02020603050405020304" pitchFamily="18" charset="0"/>
            </a:rPr>
            <a:t>Malî bilgiler başlığı altında; kullanılan kaynaklara, </a:t>
          </a:r>
          <a:r>
            <a:rPr lang="tr-TR" sz="2000" b="1" kern="1200" dirty="0" smtClean="0">
              <a:latin typeface="Times New Roman" panose="02020603050405020304" pitchFamily="18" charset="0"/>
              <a:cs typeface="Times New Roman" panose="02020603050405020304" pitchFamily="18" charset="0"/>
            </a:rPr>
            <a:t>bütçe hedef ve gerçekleşmeleri ile </a:t>
          </a:r>
          <a:r>
            <a:rPr lang="tr-TR" sz="2000" b="1" kern="1200" dirty="0" smtClean="0">
              <a:solidFill>
                <a:srgbClr val="FF0000"/>
              </a:solidFill>
              <a:latin typeface="Times New Roman" panose="02020603050405020304" pitchFamily="18" charset="0"/>
              <a:cs typeface="Times New Roman" panose="02020603050405020304" pitchFamily="18" charset="0"/>
            </a:rPr>
            <a:t>meydana gelen sapmaların nedenlerine</a:t>
          </a:r>
          <a:r>
            <a:rPr lang="tr-TR" sz="2000" kern="1200" dirty="0" smtClean="0">
              <a:latin typeface="Times New Roman" panose="02020603050405020304" pitchFamily="18" charset="0"/>
              <a:cs typeface="Times New Roman" panose="02020603050405020304" pitchFamily="18" charset="0"/>
            </a:rPr>
            <a:t>, varlık ve yükümlülükler ile yardım yapılan birlik, kurum ve kuruluşların faaliyetlerine ilişkin bilgilere, temel malî tablolara ve bu tablolara ilişkin açıklamalara yer verilir. Ayrıca iç ve dış malî denetim sonuçları hakkındaki özet bilgiler de bu başlık altında yer </a:t>
          </a:r>
          <a:r>
            <a:rPr lang="tr-TR" sz="2000" kern="1200" dirty="0" smtClean="0">
              <a:latin typeface="Times New Roman" panose="02020603050405020304" pitchFamily="18" charset="0"/>
              <a:cs typeface="Times New Roman" panose="02020603050405020304" pitchFamily="18" charset="0"/>
            </a:rPr>
            <a:t>alır.</a:t>
          </a:r>
          <a:endParaRPr lang="tr-TR"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tr-TR" sz="2000" kern="1200" dirty="0" smtClean="0">
              <a:latin typeface="Times New Roman" panose="02020603050405020304" pitchFamily="18" charset="0"/>
              <a:cs typeface="Times New Roman" panose="02020603050405020304" pitchFamily="18" charset="0"/>
            </a:rPr>
            <a:t>Performans bilgileri başlığı altında; </a:t>
          </a:r>
          <a:r>
            <a:rPr lang="tr-TR" sz="2000" b="1" kern="1200" dirty="0" smtClean="0">
              <a:latin typeface="Times New Roman" panose="02020603050405020304" pitchFamily="18" charset="0"/>
              <a:cs typeface="Times New Roman" panose="02020603050405020304" pitchFamily="18" charset="0"/>
            </a:rPr>
            <a:t>idarenin stratejik plan değerlendirme sonuçları ile performans programında yer alan program, alt program ve faaliyetlerine, performans bilgilerinin gerçekleşme durumu ile </a:t>
          </a:r>
          <a:r>
            <a:rPr lang="tr-TR" sz="2000" b="1" kern="1200" dirty="0" smtClean="0">
              <a:solidFill>
                <a:srgbClr val="FF0000"/>
              </a:solidFill>
              <a:latin typeface="Times New Roman" panose="02020603050405020304" pitchFamily="18" charset="0"/>
              <a:cs typeface="Times New Roman" panose="02020603050405020304" pitchFamily="18" charset="0"/>
            </a:rPr>
            <a:t>meydana gelen sapmaların nedenlerine</a:t>
          </a:r>
          <a:r>
            <a:rPr lang="tr-TR" sz="2000" b="1" kern="1200" dirty="0" smtClean="0">
              <a:latin typeface="Times New Roman" panose="02020603050405020304" pitchFamily="18" charset="0"/>
              <a:cs typeface="Times New Roman" panose="02020603050405020304" pitchFamily="18" charset="0"/>
            </a:rPr>
            <a:t>, </a:t>
          </a:r>
          <a:r>
            <a:rPr lang="tr-TR" sz="2000" kern="1200" dirty="0" smtClean="0">
              <a:latin typeface="Times New Roman" panose="02020603050405020304" pitchFamily="18" charset="0"/>
              <a:cs typeface="Times New Roman" panose="02020603050405020304" pitchFamily="18" charset="0"/>
            </a:rPr>
            <a:t>diğer performans bilgilerine ve bunlara ilişkin değerlendirmelere yer verilir.</a:t>
          </a:r>
          <a:endParaRPr lang="tr-TR" sz="2000" kern="1200" dirty="0">
            <a:latin typeface="Times New Roman" panose="02020603050405020304" pitchFamily="18" charset="0"/>
            <a:cs typeface="Times New Roman" panose="02020603050405020304" pitchFamily="18" charset="0"/>
          </a:endParaRPr>
        </a:p>
      </dsp:txBody>
      <dsp:txXfrm rot="-5400000">
        <a:off x="3183533" y="787709"/>
        <a:ext cx="7908410" cy="4089402"/>
      </dsp:txXfrm>
    </dsp:sp>
    <dsp:sp modelId="{AF25906B-52AF-4499-83F9-710C81437B55}">
      <dsp:nvSpPr>
        <dsp:cNvPr id="0" name=""/>
        <dsp:cNvSpPr/>
      </dsp:nvSpPr>
      <dsp:spPr>
        <a:xfrm>
          <a:off x="1329" y="0"/>
          <a:ext cx="3182203" cy="5664820"/>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kern="1200" dirty="0" smtClean="0"/>
            <a:t>FAALİYETLERE İLİŞKİN BİLGİ VE DEĞERLENDİRMELER</a:t>
          </a:r>
          <a:endParaRPr lang="tr-TR" sz="2200" kern="1200" dirty="0"/>
        </a:p>
      </dsp:txBody>
      <dsp:txXfrm>
        <a:off x="156671" y="155342"/>
        <a:ext cx="2871519" cy="53541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3FE7D-6E55-49AD-9CB6-4B893E51F198}" type="datetimeFigureOut">
              <a:rPr lang="tr-TR" smtClean="0"/>
              <a:t>24.11.2023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64177-6266-448B-AE20-F351964C99A2}" type="slidenum">
              <a:rPr lang="tr-TR" smtClean="0"/>
              <a:t>‹#›</a:t>
            </a:fld>
            <a:endParaRPr lang="tr-TR"/>
          </a:p>
        </p:txBody>
      </p:sp>
    </p:spTree>
    <p:extLst>
      <p:ext uri="{BB962C8B-B14F-4D97-AF65-F5344CB8AC3E}">
        <p14:creationId xmlns:p14="http://schemas.microsoft.com/office/powerpoint/2010/main" val="397181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0BE415-0D80-4527-B06B-D6BD459BF921}" type="datetimeFigureOut">
              <a:rPr lang="tr-TR" smtClean="0"/>
              <a:t>24.11.2023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17788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BE415-0D80-4527-B06B-D6BD459BF921}" type="datetimeFigureOut">
              <a:rPr lang="tr-TR" smtClean="0"/>
              <a:t>24.11.2023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87715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BE415-0D80-4527-B06B-D6BD459BF921}" type="datetimeFigureOut">
              <a:rPr lang="tr-TR" smtClean="0"/>
              <a:t>24.11.2023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268484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BE415-0D80-4527-B06B-D6BD459BF921}" type="datetimeFigureOut">
              <a:rPr lang="tr-TR" smtClean="0"/>
              <a:t>24.11.2023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279580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0BE415-0D80-4527-B06B-D6BD459BF921}" type="datetimeFigureOut">
              <a:rPr lang="tr-TR" smtClean="0"/>
              <a:t>24.11.2023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65897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0BE415-0D80-4527-B06B-D6BD459BF921}" type="datetimeFigureOut">
              <a:rPr lang="tr-TR" smtClean="0"/>
              <a:t>24.11.2023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412499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0BE415-0D80-4527-B06B-D6BD459BF921}" type="datetimeFigureOut">
              <a:rPr lang="tr-TR" smtClean="0"/>
              <a:t>24.11.2023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371391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0BE415-0D80-4527-B06B-D6BD459BF921}" type="datetimeFigureOut">
              <a:rPr lang="tr-TR" smtClean="0"/>
              <a:t>24.11.2023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4001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0BE415-0D80-4527-B06B-D6BD459BF921}" type="datetimeFigureOut">
              <a:rPr lang="tr-TR" smtClean="0"/>
              <a:t>24.11.2023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328283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0BE415-0D80-4527-B06B-D6BD459BF921}" type="datetimeFigureOut">
              <a:rPr lang="tr-TR" smtClean="0"/>
              <a:t>24.11.2023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16985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0BE415-0D80-4527-B06B-D6BD459BF921}" type="datetimeFigureOut">
              <a:rPr lang="tr-TR" smtClean="0"/>
              <a:t>24.11.2023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271441-345B-4907-8CF9-3B6F99683522}" type="slidenum">
              <a:rPr lang="tr-TR" smtClean="0"/>
              <a:t>‹#›</a:t>
            </a:fld>
            <a:endParaRPr lang="tr-TR"/>
          </a:p>
        </p:txBody>
      </p:sp>
    </p:spTree>
    <p:extLst>
      <p:ext uri="{BB962C8B-B14F-4D97-AF65-F5344CB8AC3E}">
        <p14:creationId xmlns:p14="http://schemas.microsoft.com/office/powerpoint/2010/main" val="219026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BE415-0D80-4527-B06B-D6BD459BF921}" type="datetimeFigureOut">
              <a:rPr lang="tr-TR" smtClean="0"/>
              <a:t>24.11.2023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71441-345B-4907-8CF9-3B6F99683522}" type="slidenum">
              <a:rPr lang="tr-TR" smtClean="0"/>
              <a:t>‹#›</a:t>
            </a:fld>
            <a:endParaRPr lang="tr-TR"/>
          </a:p>
        </p:txBody>
      </p:sp>
    </p:spTree>
    <p:extLst>
      <p:ext uri="{BB962C8B-B14F-4D97-AF65-F5344CB8AC3E}">
        <p14:creationId xmlns:p14="http://schemas.microsoft.com/office/powerpoint/2010/main" val="295841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24691" y="1238597"/>
            <a:ext cx="11720945" cy="5453148"/>
          </a:xfrm>
          <a:prstGeom prst="rect">
            <a:avLst/>
          </a:prstGeom>
        </p:spPr>
      </p:pic>
      <p:sp>
        <p:nvSpPr>
          <p:cNvPr id="2" name="Unvan 1"/>
          <p:cNvSpPr>
            <a:spLocks noGrp="1"/>
          </p:cNvSpPr>
          <p:nvPr>
            <p:ph type="ctrTitle"/>
          </p:nvPr>
        </p:nvSpPr>
        <p:spPr>
          <a:xfrm>
            <a:off x="124691" y="4275079"/>
            <a:ext cx="11571315" cy="2275350"/>
          </a:xfrm>
        </p:spPr>
        <p:txBody>
          <a:bodyPr>
            <a:normAutofit fontScale="90000"/>
          </a:bodyPr>
          <a:lstStyle/>
          <a:p>
            <a:r>
              <a:rPr lang="tr-TR" dirty="0" smtClean="0">
                <a:solidFill>
                  <a:schemeClr val="bg1"/>
                </a:solidFill>
              </a:rPr>
              <a:t>BİRİM VE İDARE FAALİYET RAPORU HAZIRLAMA</a:t>
            </a:r>
            <a:r>
              <a:rPr lang="tr-TR" dirty="0" smtClean="0">
                <a:solidFill>
                  <a:srgbClr val="7030A0"/>
                </a:solidFill>
              </a:rPr>
              <a:t/>
            </a:r>
            <a:br>
              <a:rPr lang="tr-TR" dirty="0" smtClean="0">
                <a:solidFill>
                  <a:srgbClr val="7030A0"/>
                </a:solidFill>
              </a:rPr>
            </a:br>
            <a:r>
              <a:rPr lang="tr-TR" dirty="0" smtClean="0">
                <a:solidFill>
                  <a:srgbClr val="7030A0"/>
                </a:solidFill>
              </a:rPr>
              <a:t/>
            </a:r>
            <a:br>
              <a:rPr lang="tr-TR" dirty="0" smtClean="0">
                <a:solidFill>
                  <a:srgbClr val="7030A0"/>
                </a:solidFill>
              </a:rPr>
            </a:br>
            <a:r>
              <a:rPr lang="tr-TR" dirty="0" smtClean="0">
                <a:solidFill>
                  <a:srgbClr val="7030A0"/>
                </a:solidFill>
              </a:rPr>
              <a:t>                                       </a:t>
            </a:r>
            <a:r>
              <a:rPr lang="tr-TR" sz="3100" dirty="0" smtClean="0">
                <a:solidFill>
                  <a:schemeClr val="bg1"/>
                </a:solidFill>
              </a:rPr>
              <a:t>Strateji Geliştirme Daire Başkanlığı</a:t>
            </a:r>
            <a:r>
              <a:rPr lang="tr-TR" sz="4400" dirty="0" smtClean="0">
                <a:solidFill>
                  <a:schemeClr val="bg1"/>
                </a:solidFill>
              </a:rPr>
              <a:t/>
            </a:r>
            <a:br>
              <a:rPr lang="tr-TR" sz="4400" dirty="0" smtClean="0">
                <a:solidFill>
                  <a:schemeClr val="bg1"/>
                </a:solidFill>
              </a:rPr>
            </a:br>
            <a:r>
              <a:rPr lang="tr-TR" sz="4400" dirty="0" smtClean="0">
                <a:solidFill>
                  <a:schemeClr val="bg1"/>
                </a:solidFill>
              </a:rPr>
              <a:t>                                                       </a:t>
            </a:r>
            <a:r>
              <a:rPr lang="tr-TR" sz="3100" dirty="0" smtClean="0">
                <a:solidFill>
                  <a:schemeClr val="bg1"/>
                </a:solidFill>
              </a:rPr>
              <a:t>Mali </a:t>
            </a:r>
            <a:r>
              <a:rPr lang="tr-TR" sz="3100" dirty="0" err="1">
                <a:solidFill>
                  <a:schemeClr val="bg1"/>
                </a:solidFill>
              </a:rPr>
              <a:t>Hiz</a:t>
            </a:r>
            <a:r>
              <a:rPr lang="tr-TR" sz="3100" dirty="0">
                <a:solidFill>
                  <a:schemeClr val="bg1"/>
                </a:solidFill>
              </a:rPr>
              <a:t>. Uz. Serkan BEKTAŞ</a:t>
            </a:r>
            <a:r>
              <a:rPr lang="tr-TR" sz="4400" dirty="0">
                <a:solidFill>
                  <a:schemeClr val="bg1"/>
                </a:solidFill>
              </a:rPr>
              <a:t/>
            </a:r>
            <a:br>
              <a:rPr lang="tr-TR" sz="4400" dirty="0">
                <a:solidFill>
                  <a:schemeClr val="bg1"/>
                </a:solidFill>
              </a:rPr>
            </a:br>
            <a:endParaRPr lang="tr-TR" sz="4400" dirty="0">
              <a:solidFill>
                <a:schemeClr val="bg1"/>
              </a:solidFill>
            </a:endParaRPr>
          </a:p>
        </p:txBody>
      </p:sp>
      <p:pic>
        <p:nvPicPr>
          <p:cNvPr id="5" name="Resim 4"/>
          <p:cNvPicPr>
            <a:picLocks noChangeAspect="1"/>
          </p:cNvPicPr>
          <p:nvPr/>
        </p:nvPicPr>
        <p:blipFill rotWithShape="1">
          <a:blip r:embed="rId3"/>
          <a:srcRect t="14255" r="7888" b="69963"/>
          <a:stretch/>
        </p:blipFill>
        <p:spPr>
          <a:xfrm>
            <a:off x="0" y="0"/>
            <a:ext cx="12192000" cy="1081826"/>
          </a:xfrm>
          <a:prstGeom prst="rect">
            <a:avLst/>
          </a:prstGeom>
        </p:spPr>
      </p:pic>
    </p:spTree>
    <p:extLst>
      <p:ext uri="{BB962C8B-B14F-4D97-AF65-F5344CB8AC3E}">
        <p14:creationId xmlns:p14="http://schemas.microsoft.com/office/powerpoint/2010/main" val="420696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274320" y="1238596"/>
            <a:ext cx="11917680" cy="1261884"/>
          </a:xfrm>
          <a:prstGeom prst="rect">
            <a:avLst/>
          </a:prstGeom>
          <a:noFill/>
        </p:spPr>
        <p:txBody>
          <a:bodyPr wrap="square" rtlCol="0">
            <a:spAutoFit/>
          </a:bodyPr>
          <a:lstStyle/>
          <a:p>
            <a:r>
              <a:rPr lang="tr-TR" sz="2400" b="1" dirty="0" smtClean="0">
                <a:latin typeface="Times New Roman" panose="02020603050405020304" pitchFamily="18" charset="0"/>
                <a:cs typeface="Times New Roman" panose="02020603050405020304" pitchFamily="18" charset="0"/>
              </a:rPr>
              <a:t>GÜVENCE BEYANLARI</a:t>
            </a:r>
          </a:p>
          <a:p>
            <a:endParaRPr lang="tr-TR" sz="2000" b="1" dirty="0" smtClean="0">
              <a:latin typeface="Times New Roman" panose="02020603050405020304" pitchFamily="18" charset="0"/>
              <a:cs typeface="Times New Roman" panose="02020603050405020304" pitchFamily="18" charset="0"/>
            </a:endParaRPr>
          </a:p>
          <a:p>
            <a:endPar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057172084"/>
              </p:ext>
            </p:extLst>
          </p:nvPr>
        </p:nvGraphicFramePr>
        <p:xfrm>
          <a:off x="274318" y="1645921"/>
          <a:ext cx="11559309" cy="3749040"/>
        </p:xfrm>
        <a:graphic>
          <a:graphicData uri="http://schemas.openxmlformats.org/drawingml/2006/table">
            <a:tbl>
              <a:tblPr firstRow="1" bandRow="1">
                <a:tableStyleId>{5C22544A-7EE6-4342-B048-85BDC9FD1C3A}</a:tableStyleId>
              </a:tblPr>
              <a:tblGrid>
                <a:gridCol w="11559309">
                  <a:extLst>
                    <a:ext uri="{9D8B030D-6E8A-4147-A177-3AD203B41FA5}">
                      <a16:colId xmlns:a16="http://schemas.microsoft.com/office/drawing/2014/main" val="2512680267"/>
                    </a:ext>
                  </a:extLst>
                </a:gridCol>
              </a:tblGrid>
              <a:tr h="3607724">
                <a:tc>
                  <a:txBody>
                    <a:bodyPr/>
                    <a:lstStyle/>
                    <a:p>
                      <a:pPr algn="ctr"/>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Harcama Yetkilisinin İç Kontrol Güvence Beyanı</a:t>
                      </a:r>
                    </a:p>
                    <a:p>
                      <a:pPr algn="ctr"/>
                      <a:endPar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İÇ KONTROL GÜVENCE BEYANI [1] </a:t>
                      </a:r>
                    </a:p>
                    <a:p>
                      <a:endPar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Harcama yetkilisi olarak görev ve yetkilerim çerçevesinde; </a:t>
                      </a:r>
                    </a:p>
                    <a:p>
                      <a:endPar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Harcama birimimizce gerçekleştirilen iş ve işlemlerin idarenin amaç ve hedeflerine, iyi malî yönetim ilkelerine, kontrol düzenlemelerine ve mevzuata uygun bir şekilde gerçekleştirildiğini, birimimize bütçe ile tahsis edilmiş kaynakların planlanmış amaçlar doğrultusunda etkili, ekonomik ve verimli bir şekilde kullanıldığını, birimimizde iç kontrol sisteminin yeterli ve makul güvenceyi sağladığını bildiririm. </a:t>
                      </a:r>
                    </a:p>
                    <a:p>
                      <a:pPr algn="just"/>
                      <a:endPar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 güvence, harcama yetkilisi olarak sahip olduğum bilgi ve değerlendirmeler, yönetim bilgi sistemleri, iç kontrol sistemi değerlendirme raporları, izleme ve değerlendirme raporları ile denetim raporlarına dayanmaktadır. [2] </a:t>
                      </a:r>
                    </a:p>
                    <a:p>
                      <a:pPr algn="just"/>
                      <a:endPar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tr-TR"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 raporda yer alan bilgilerin güvenilir, tam ve doğru olduğunu beyan ederim. [3] (Yer-Tarih)</a:t>
                      </a:r>
                    </a:p>
                    <a:p>
                      <a:endParaRPr lang="tr-TR" sz="1600" b="0" dirty="0"/>
                    </a:p>
                  </a:txBody>
                  <a:tcPr/>
                </a:tc>
                <a:extLst>
                  <a:ext uri="{0D108BD9-81ED-4DB2-BD59-A6C34878D82A}">
                    <a16:rowId xmlns:a16="http://schemas.microsoft.com/office/drawing/2014/main" val="2042663491"/>
                  </a:ext>
                </a:extLst>
              </a:tr>
            </a:tbl>
          </a:graphicData>
        </a:graphic>
      </p:graphicFrame>
      <p:sp>
        <p:nvSpPr>
          <p:cNvPr id="6" name="Dikdörtgen 5"/>
          <p:cNvSpPr/>
          <p:nvPr/>
        </p:nvSpPr>
        <p:spPr>
          <a:xfrm>
            <a:off x="274319" y="5394961"/>
            <a:ext cx="11559309" cy="1354217"/>
          </a:xfrm>
          <a:prstGeom prst="rect">
            <a:avLst/>
          </a:prstGeom>
        </p:spPr>
        <p:txBody>
          <a:bodyPr wrap="square">
            <a:spAutoFit/>
          </a:bodyPr>
          <a:lstStyle/>
          <a:p>
            <a:r>
              <a:rPr lang="tr-TR" b="1"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Dikkat edilmesi Gereken </a:t>
            </a:r>
            <a:r>
              <a:rPr lang="tr-TR" b="1"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Hususlar</a:t>
            </a:r>
          </a:p>
          <a:p>
            <a:r>
              <a:rPr lang="tr-TR" sz="1600" i="1" dirty="0">
                <a:latin typeface="Times New Roman" panose="02020603050405020304" pitchFamily="18" charset="0"/>
                <a:ea typeface="Times New Roman" panose="02020603050405020304" pitchFamily="18" charset="0"/>
                <a:cs typeface="Times New Roman" panose="02020603050405020304" pitchFamily="18" charset="0"/>
              </a:rPr>
              <a:t>[1] Harcama yetkilileri tarafından imzalanan iç kontrol güvence beyanı birim faaliyet raporlarına eklenir. </a:t>
            </a:r>
          </a:p>
          <a:p>
            <a:r>
              <a:rPr lang="tr-TR" sz="1600" i="1" dirty="0">
                <a:latin typeface="Times New Roman" panose="02020603050405020304" pitchFamily="18" charset="0"/>
                <a:ea typeface="Times New Roman" panose="02020603050405020304" pitchFamily="18" charset="0"/>
                <a:cs typeface="Times New Roman" panose="02020603050405020304" pitchFamily="18" charset="0"/>
              </a:rPr>
              <a:t>[2] Yıl içerisinde harcama yetkilisi değişmişse “benden önceki harcama yetkilisi/yetkililerinden almış olduğum bilgiler” ibaresi de eklenir. </a:t>
            </a:r>
          </a:p>
          <a:p>
            <a:r>
              <a:rPr lang="tr-TR" sz="1600" i="1" dirty="0">
                <a:latin typeface="Times New Roman" panose="02020603050405020304" pitchFamily="18" charset="0"/>
                <a:ea typeface="Times New Roman" panose="02020603050405020304" pitchFamily="18" charset="0"/>
                <a:cs typeface="Times New Roman" panose="02020603050405020304" pitchFamily="18" charset="0"/>
              </a:rPr>
              <a:t>[3] Harcama yetkilisinin herhangi bir çekincesi varsa bunlar liste olarak bu beyana eklenir ve beyanın bu çekincelerle birlikte dikkate alınması gerektiği belirtilir.</a:t>
            </a:r>
          </a:p>
        </p:txBody>
      </p:sp>
    </p:spTree>
    <p:extLst>
      <p:ext uri="{BB962C8B-B14F-4D97-AF65-F5344CB8AC3E}">
        <p14:creationId xmlns:p14="http://schemas.microsoft.com/office/powerpoint/2010/main" val="1565456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769441"/>
          </a:xfrm>
          <a:prstGeom prst="rect">
            <a:avLst/>
          </a:prstGeom>
          <a:noFill/>
        </p:spPr>
        <p:txBody>
          <a:bodyPr wrap="square" rtlCol="0">
            <a:spAutoFit/>
          </a:bodyPr>
          <a:lstStyle/>
          <a:p>
            <a:r>
              <a:rPr lang="tr-TR" sz="2800" b="1" dirty="0">
                <a:latin typeface="Times New Roman" panose="02020603050405020304" pitchFamily="18" charset="0"/>
                <a:cs typeface="Times New Roman" panose="02020603050405020304" pitchFamily="18" charset="0"/>
              </a:rPr>
              <a:t>Faaliyet Raporu Hazırlama Süreci</a:t>
            </a:r>
          </a:p>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İçerik Yer Tutucusu 3"/>
          <p:cNvGraphicFramePr>
            <a:graphicFrameLocks/>
          </p:cNvGraphicFramePr>
          <p:nvPr>
            <p:extLst>
              <p:ext uri="{D42A27DB-BD31-4B8C-83A1-F6EECF244321}">
                <p14:modId xmlns:p14="http://schemas.microsoft.com/office/powerpoint/2010/main" val="1787845415"/>
              </p:ext>
            </p:extLst>
          </p:nvPr>
        </p:nvGraphicFramePr>
        <p:xfrm>
          <a:off x="0" y="100359"/>
          <a:ext cx="12191999" cy="640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22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338554"/>
          </a:xfrm>
          <a:prstGeom prst="rect">
            <a:avLst/>
          </a:prstGeom>
          <a:noFill/>
        </p:spPr>
        <p:txBody>
          <a:bodyPr wrap="square" rtlCol="0">
            <a:spAutoFit/>
          </a:bodyPr>
          <a:lstStyle/>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Diyagram 2"/>
          <p:cNvGraphicFramePr/>
          <p:nvPr/>
        </p:nvGraphicFramePr>
        <p:xfrm>
          <a:off x="465513" y="2098599"/>
          <a:ext cx="3500828" cy="247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a:picLocks noChangeAspect="1"/>
          </p:cNvPicPr>
          <p:nvPr/>
        </p:nvPicPr>
        <p:blipFill>
          <a:blip r:embed="rId8"/>
          <a:stretch>
            <a:fillRect/>
          </a:stretch>
        </p:blipFill>
        <p:spPr>
          <a:xfrm>
            <a:off x="4452197" y="1246095"/>
            <a:ext cx="6556461" cy="5091953"/>
          </a:xfrm>
          <a:prstGeom prst="rect">
            <a:avLst/>
          </a:prstGeom>
        </p:spPr>
      </p:pic>
    </p:spTree>
    <p:extLst>
      <p:ext uri="{BB962C8B-B14F-4D97-AF65-F5344CB8AC3E}">
        <p14:creationId xmlns:p14="http://schemas.microsoft.com/office/powerpoint/2010/main" val="358883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338554"/>
          </a:xfrm>
          <a:prstGeom prst="rect">
            <a:avLst/>
          </a:prstGeom>
          <a:noFill/>
        </p:spPr>
        <p:txBody>
          <a:bodyPr wrap="square" rtlCol="0">
            <a:spAutoFit/>
          </a:bodyPr>
          <a:lstStyle/>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İçerik Yer Tutucusu 3"/>
          <p:cNvGraphicFramePr>
            <a:graphicFrameLocks/>
          </p:cNvGraphicFramePr>
          <p:nvPr>
            <p:extLst>
              <p:ext uri="{D42A27DB-BD31-4B8C-83A1-F6EECF244321}">
                <p14:modId xmlns:p14="http://schemas.microsoft.com/office/powerpoint/2010/main" val="1545101801"/>
              </p:ext>
            </p:extLst>
          </p:nvPr>
        </p:nvGraphicFramePr>
        <p:xfrm>
          <a:off x="494641" y="1667107"/>
          <a:ext cx="10723486" cy="415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008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338554"/>
          </a:xfrm>
          <a:prstGeom prst="rect">
            <a:avLst/>
          </a:prstGeom>
          <a:noFill/>
        </p:spPr>
        <p:txBody>
          <a:bodyPr wrap="square" rtlCol="0">
            <a:spAutoFit/>
          </a:bodyPr>
          <a:lstStyle/>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İçerik Yer Tutucusu 3"/>
          <p:cNvGraphicFramePr>
            <a:graphicFrameLocks/>
          </p:cNvGraphicFramePr>
          <p:nvPr>
            <p:extLst>
              <p:ext uri="{D42A27DB-BD31-4B8C-83A1-F6EECF244321}">
                <p14:modId xmlns:p14="http://schemas.microsoft.com/office/powerpoint/2010/main" val="4046370004"/>
              </p:ext>
            </p:extLst>
          </p:nvPr>
        </p:nvGraphicFramePr>
        <p:xfrm>
          <a:off x="156825" y="1174159"/>
          <a:ext cx="11314500" cy="5664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34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338554"/>
          </a:xfrm>
          <a:prstGeom prst="rect">
            <a:avLst/>
          </a:prstGeom>
          <a:noFill/>
        </p:spPr>
        <p:txBody>
          <a:bodyPr wrap="square" rtlCol="0">
            <a:spAutoFit/>
          </a:bodyPr>
          <a:lstStyle/>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1541930" y="2107294"/>
            <a:ext cx="8866094" cy="3665977"/>
          </a:xfrm>
          <a:prstGeom prst="rect">
            <a:avLst/>
          </a:prstGeom>
        </p:spPr>
      </p:pic>
    </p:spTree>
    <p:extLst>
      <p:ext uri="{BB962C8B-B14F-4D97-AF65-F5344CB8AC3E}">
        <p14:creationId xmlns:p14="http://schemas.microsoft.com/office/powerpoint/2010/main" val="267621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sp>
        <p:nvSpPr>
          <p:cNvPr id="2" name="Metin kutusu 1"/>
          <p:cNvSpPr txBox="1"/>
          <p:nvPr/>
        </p:nvSpPr>
        <p:spPr>
          <a:xfrm>
            <a:off x="465513" y="1174159"/>
            <a:ext cx="11917680" cy="338554"/>
          </a:xfrm>
          <a:prstGeom prst="rect">
            <a:avLst/>
          </a:prstGeom>
          <a:noFill/>
        </p:spPr>
        <p:txBody>
          <a:bodyPr wrap="square" rtlCol="0">
            <a:spAutoFit/>
          </a:bodyPr>
          <a:lstStyle/>
          <a:p>
            <a:r>
              <a:rPr lang="tr-TR" sz="1600" dirty="0" smtClean="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8" name="Picture 4" descr="https://content.kitapi.net/blog/foto_19-01-2017_115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03" y="1683311"/>
            <a:ext cx="8602943" cy="45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3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5103" y="1229710"/>
            <a:ext cx="12086897" cy="5496911"/>
          </a:xfrm>
        </p:spPr>
        <p:txBody>
          <a:bodyPr>
            <a:normAutofit lnSpcReduction="10000"/>
          </a:bodyPr>
          <a:lstStyle/>
          <a:p>
            <a:pPr algn="l"/>
            <a:r>
              <a:rPr lang="tr-TR" b="1" dirty="0" smtClean="0">
                <a:latin typeface="Times New Roman" panose="02020603050405020304" pitchFamily="18" charset="0"/>
                <a:cs typeface="Times New Roman" panose="02020603050405020304" pitchFamily="18" charset="0"/>
              </a:rPr>
              <a:t>SUNUŞ PLANI</a:t>
            </a:r>
          </a:p>
          <a:p>
            <a:pPr algn="l"/>
            <a:endParaRPr lang="tr-TR" b="1" dirty="0" smtClean="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Raporunun </a:t>
            </a:r>
            <a:r>
              <a:rPr lang="tr-TR" sz="3600" dirty="0" smtClean="0">
                <a:latin typeface="Times New Roman" panose="02020603050405020304" pitchFamily="18" charset="0"/>
                <a:cs typeface="Times New Roman" panose="02020603050405020304" pitchFamily="18" charset="0"/>
              </a:rPr>
              <a:t>Önemi</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 Çeşitleri</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Raporunun İlkeleri</a:t>
            </a:r>
            <a:endParaRPr lang="tr-TR" sz="3600" dirty="0" smtClean="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Raporunun Yasal Dayanakları</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Güvence </a:t>
            </a:r>
            <a:r>
              <a:rPr lang="tr-TR" sz="3600" dirty="0" smtClean="0">
                <a:latin typeface="Times New Roman" panose="02020603050405020304" pitchFamily="18" charset="0"/>
                <a:cs typeface="Times New Roman" panose="02020603050405020304" pitchFamily="18" charset="0"/>
              </a:rPr>
              <a:t>Beyanları</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 Hazırlama Süreci</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Raporu Formatı</a:t>
            </a:r>
          </a:p>
          <a:p>
            <a:pPr marL="342900" indent="-342900" algn="l">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Faaliyet Raporlarının </a:t>
            </a:r>
            <a:r>
              <a:rPr lang="tr-TR" sz="3600" dirty="0" err="1" smtClean="0">
                <a:latin typeface="Times New Roman" panose="02020603050405020304" pitchFamily="18" charset="0"/>
                <a:cs typeface="Times New Roman" panose="02020603050405020304" pitchFamily="18" charset="0"/>
              </a:rPr>
              <a:t>Kpsamı</a:t>
            </a:r>
            <a:endParaRPr lang="tr-TR" sz="3600" dirty="0" smtClean="0">
              <a:latin typeface="Times New Roman" panose="02020603050405020304" pitchFamily="18" charset="0"/>
              <a:cs typeface="Times New Roman" panose="02020603050405020304" pitchFamily="18" charset="0"/>
            </a:endParaRPr>
          </a:p>
          <a:p>
            <a:pPr algn="l"/>
            <a:endParaRPr lang="tr-TR" b="1" dirty="0" smtClean="0">
              <a:latin typeface="Times New Roman" panose="02020603050405020304" pitchFamily="18" charset="0"/>
              <a:cs typeface="Times New Roman" panose="02020603050405020304" pitchFamily="18" charset="0"/>
            </a:endParaRPr>
          </a:p>
          <a:p>
            <a:pPr algn="l"/>
            <a:endParaRPr lang="tr-TR" b="1" dirty="0" smtClean="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528" y="2310365"/>
            <a:ext cx="3061196" cy="3061196"/>
          </a:xfrm>
          <a:prstGeom prst="rect">
            <a:avLst/>
          </a:prstGeom>
        </p:spPr>
      </p:pic>
    </p:spTree>
    <p:extLst>
      <p:ext uri="{BB962C8B-B14F-4D97-AF65-F5344CB8AC3E}">
        <p14:creationId xmlns:p14="http://schemas.microsoft.com/office/powerpoint/2010/main" val="75565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5103" y="1229710"/>
            <a:ext cx="12086897" cy="5496911"/>
          </a:xfrm>
        </p:spPr>
        <p:txBody>
          <a:bodyPr>
            <a:normAutofit/>
          </a:bodyPr>
          <a:lstStyle/>
          <a:p>
            <a:pPr algn="l"/>
            <a:r>
              <a:rPr lang="tr-TR" b="1" dirty="0" smtClean="0">
                <a:latin typeface="Times New Roman" panose="02020603050405020304" pitchFamily="18" charset="0"/>
                <a:cs typeface="Times New Roman" panose="02020603050405020304" pitchFamily="18" charset="0"/>
              </a:rPr>
              <a:t>FAALİYET RAPORUNUN ÖNEMİ ÖNEMİ </a:t>
            </a: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Kamu Kaynağının Kullanım Genel Esasları</a:t>
            </a: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Mali  Saydamlık</a:t>
            </a:r>
          </a:p>
          <a:p>
            <a:pPr algn="just"/>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Hesap verme </a:t>
            </a:r>
            <a:r>
              <a:rPr lang="tr-TR" dirty="0" smtClean="0">
                <a:latin typeface="Times New Roman" panose="02020603050405020304" pitchFamily="18" charset="0"/>
                <a:cs typeface="Times New Roman" panose="02020603050405020304" pitchFamily="18" charset="0"/>
              </a:rPr>
              <a:t>sorumluluğu</a:t>
            </a:r>
          </a:p>
          <a:p>
            <a:pPr algn="just"/>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Stratejik </a:t>
            </a:r>
            <a:r>
              <a:rPr lang="tr-TR" sz="2200" dirty="0">
                <a:latin typeface="Times New Roman" panose="02020603050405020304" pitchFamily="18" charset="0"/>
                <a:cs typeface="Times New Roman" panose="02020603050405020304" pitchFamily="18" charset="0"/>
              </a:rPr>
              <a:t>planlama ve performans esaslı program bütçe</a:t>
            </a:r>
          </a:p>
          <a:p>
            <a:pPr algn="just"/>
            <a:endParaRPr lang="tr-TR" sz="2200" dirty="0" smtClean="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pic>
        <p:nvPicPr>
          <p:cNvPr id="2050" name="Picture 2" descr="http://gelisim.org/makaleler/100/kam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86495"/>
            <a:ext cx="5951912" cy="478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3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noGrp="1"/>
          </p:cNvGraphicFramePr>
          <p:nvPr>
            <p:ph idx="1"/>
            <p:extLst>
              <p:ext uri="{D42A27DB-BD31-4B8C-83A1-F6EECF244321}">
                <p14:modId xmlns:p14="http://schemas.microsoft.com/office/powerpoint/2010/main" val="990788817"/>
              </p:ext>
            </p:extLst>
          </p:nvPr>
        </p:nvGraphicFramePr>
        <p:xfrm>
          <a:off x="457497" y="540913"/>
          <a:ext cx="10228431" cy="601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a:srcRect t="14255" r="7888" b="69963"/>
          <a:stretch/>
        </p:blipFill>
        <p:spPr>
          <a:xfrm>
            <a:off x="0" y="0"/>
            <a:ext cx="12192000" cy="1081826"/>
          </a:xfrm>
          <a:prstGeom prst="rect">
            <a:avLst/>
          </a:prstGeom>
        </p:spPr>
      </p:pic>
    </p:spTree>
    <p:extLst>
      <p:ext uri="{BB962C8B-B14F-4D97-AF65-F5344CB8AC3E}">
        <p14:creationId xmlns:p14="http://schemas.microsoft.com/office/powerpoint/2010/main" val="3437739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noGrp="1"/>
          </p:cNvGraphicFramePr>
          <p:nvPr>
            <p:ph idx="1"/>
            <p:extLst>
              <p:ext uri="{D42A27DB-BD31-4B8C-83A1-F6EECF244321}">
                <p14:modId xmlns:p14="http://schemas.microsoft.com/office/powerpoint/2010/main" val="3557786537"/>
              </p:ext>
            </p:extLst>
          </p:nvPr>
        </p:nvGraphicFramePr>
        <p:xfrm>
          <a:off x="457498" y="540913"/>
          <a:ext cx="7057208" cy="601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a:srcRect t="14255" r="7888" b="69963"/>
          <a:stretch/>
        </p:blipFill>
        <p:spPr>
          <a:xfrm>
            <a:off x="0" y="0"/>
            <a:ext cx="12192000" cy="1081826"/>
          </a:xfrm>
          <a:prstGeom prst="rect">
            <a:avLst/>
          </a:prstGeom>
        </p:spPr>
      </p:pic>
      <p:sp>
        <p:nvSpPr>
          <p:cNvPr id="2" name="Dikdörtgen 1"/>
          <p:cNvSpPr/>
          <p:nvPr/>
        </p:nvSpPr>
        <p:spPr>
          <a:xfrm>
            <a:off x="6096000" y="2006015"/>
            <a:ext cx="6096000" cy="3108543"/>
          </a:xfrm>
          <a:prstGeom prst="rect">
            <a:avLst/>
          </a:prstGeom>
        </p:spPr>
        <p:txBody>
          <a:bodyPr>
            <a:spAutoFit/>
          </a:bodyPr>
          <a:lstStyle/>
          <a:p>
            <a:pPr algn="just">
              <a:buFont typeface="Wingdings" panose="05000000000000000000" pitchFamily="2" charset="2"/>
              <a:buChar char="§"/>
            </a:pPr>
            <a:r>
              <a:rPr lang="tr-TR" sz="2800" dirty="0">
                <a:solidFill>
                  <a:schemeClr val="accent1">
                    <a:lumMod val="50000"/>
                  </a:schemeClr>
                </a:solidFill>
                <a:latin typeface="Times New Roman" panose="02020603050405020304" pitchFamily="18" charset="0"/>
                <a:cs typeface="Times New Roman" panose="02020603050405020304" pitchFamily="18" charset="0"/>
              </a:rPr>
              <a:t>Birim Faaliyet Raporu</a:t>
            </a:r>
          </a:p>
          <a:p>
            <a:pPr algn="just">
              <a:buFont typeface="Wingdings" panose="05000000000000000000" pitchFamily="2" charset="2"/>
              <a:buChar char="§"/>
            </a:pPr>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a:solidFill>
                  <a:schemeClr val="accent1">
                    <a:lumMod val="50000"/>
                  </a:schemeClr>
                </a:solidFill>
                <a:latin typeface="Times New Roman" panose="02020603050405020304" pitchFamily="18" charset="0"/>
                <a:cs typeface="Times New Roman" panose="02020603050405020304" pitchFamily="18" charset="0"/>
              </a:rPr>
              <a:t>İdare Faaliyet Raporu</a:t>
            </a:r>
          </a:p>
          <a:p>
            <a:pPr algn="just"/>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a:solidFill>
                  <a:schemeClr val="accent1">
                    <a:lumMod val="50000"/>
                  </a:schemeClr>
                </a:solidFill>
                <a:latin typeface="Times New Roman" panose="02020603050405020304" pitchFamily="18" charset="0"/>
                <a:cs typeface="Times New Roman" panose="02020603050405020304" pitchFamily="18" charset="0"/>
              </a:rPr>
              <a:t>Mahalli idareler genel faaliyet raporu</a:t>
            </a:r>
          </a:p>
          <a:p>
            <a:pPr algn="just"/>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a:solidFill>
                  <a:schemeClr val="accent1">
                    <a:lumMod val="50000"/>
                  </a:schemeClr>
                </a:solidFill>
                <a:latin typeface="Times New Roman" panose="02020603050405020304" pitchFamily="18" charset="0"/>
                <a:cs typeface="Times New Roman" panose="02020603050405020304" pitchFamily="18" charset="0"/>
              </a:rPr>
              <a:t>Genel Faaliyet Raporu</a:t>
            </a:r>
          </a:p>
        </p:txBody>
      </p:sp>
    </p:spTree>
    <p:extLst>
      <p:ext uri="{BB962C8B-B14F-4D97-AF65-F5344CB8AC3E}">
        <p14:creationId xmlns:p14="http://schemas.microsoft.com/office/powerpoint/2010/main" val="301532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noGrp="1"/>
          </p:cNvGraphicFramePr>
          <p:nvPr>
            <p:ph idx="1"/>
            <p:extLst>
              <p:ext uri="{D42A27DB-BD31-4B8C-83A1-F6EECF244321}">
                <p14:modId xmlns:p14="http://schemas.microsoft.com/office/powerpoint/2010/main" val="3557786537"/>
              </p:ext>
            </p:extLst>
          </p:nvPr>
        </p:nvGraphicFramePr>
        <p:xfrm>
          <a:off x="457498" y="540913"/>
          <a:ext cx="7057208" cy="601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a:srcRect t="14255" r="7888" b="69963"/>
          <a:stretch/>
        </p:blipFill>
        <p:spPr>
          <a:xfrm>
            <a:off x="0" y="0"/>
            <a:ext cx="12192000" cy="1081826"/>
          </a:xfrm>
          <a:prstGeom prst="rect">
            <a:avLst/>
          </a:prstGeom>
        </p:spPr>
      </p:pic>
      <p:sp>
        <p:nvSpPr>
          <p:cNvPr id="2" name="Dikdörtgen 1"/>
          <p:cNvSpPr/>
          <p:nvPr/>
        </p:nvSpPr>
        <p:spPr>
          <a:xfrm>
            <a:off x="6096000" y="2006015"/>
            <a:ext cx="6096000" cy="4401205"/>
          </a:xfrm>
          <a:prstGeom prst="rect">
            <a:avLst/>
          </a:prstGeom>
        </p:spPr>
        <p:txBody>
          <a:bodyPr>
            <a:spAutoFit/>
          </a:bodyPr>
          <a:lstStyle/>
          <a:p>
            <a:pPr algn="just">
              <a:buFont typeface="Wingdings" panose="05000000000000000000" pitchFamily="2" charset="2"/>
              <a:buChar char="§"/>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Doğruluk ve tarafsızlık ilkesi</a:t>
            </a:r>
          </a:p>
          <a:p>
            <a:pPr algn="just"/>
            <a:endParaRPr lang="tr-TR"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Açıklık ilkesi</a:t>
            </a:r>
          </a:p>
          <a:p>
            <a:pPr algn="just"/>
            <a:endParaRPr lang="tr-TR"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Tam açıklama ilkesi</a:t>
            </a:r>
          </a:p>
          <a:p>
            <a:pPr algn="just"/>
            <a:endParaRPr lang="tr-TR"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Tutarlılık ilkesi</a:t>
            </a:r>
          </a:p>
          <a:p>
            <a:pPr algn="just"/>
            <a:endParaRPr lang="tr-TR" sz="28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Yıllık olma ilkesi (Mali Yıl-01 Ocak-31 Aralık)</a:t>
            </a:r>
          </a:p>
        </p:txBody>
      </p:sp>
    </p:spTree>
    <p:extLst>
      <p:ext uri="{BB962C8B-B14F-4D97-AF65-F5344CB8AC3E}">
        <p14:creationId xmlns:p14="http://schemas.microsoft.com/office/powerpoint/2010/main" val="38705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1020184796"/>
              </p:ext>
            </p:extLst>
          </p:nvPr>
        </p:nvGraphicFramePr>
        <p:xfrm>
          <a:off x="0" y="1081826"/>
          <a:ext cx="12192000" cy="5737193"/>
        </p:xfrm>
        <a:graphic>
          <a:graphicData uri="http://schemas.openxmlformats.org/drawingml/2006/table">
            <a:tbl>
              <a:tblPr firstRow="1" bandRow="1">
                <a:tableStyleId>{5C22544A-7EE6-4342-B048-85BDC9FD1C3A}</a:tableStyleId>
              </a:tblPr>
              <a:tblGrid>
                <a:gridCol w="4750420">
                  <a:extLst>
                    <a:ext uri="{9D8B030D-6E8A-4147-A177-3AD203B41FA5}">
                      <a16:colId xmlns:a16="http://schemas.microsoft.com/office/drawing/2014/main" val="1340649023"/>
                    </a:ext>
                  </a:extLst>
                </a:gridCol>
                <a:gridCol w="7441580">
                  <a:extLst>
                    <a:ext uri="{9D8B030D-6E8A-4147-A177-3AD203B41FA5}">
                      <a16:colId xmlns:a16="http://schemas.microsoft.com/office/drawing/2014/main" val="1305342186"/>
                    </a:ext>
                  </a:extLst>
                </a:gridCol>
              </a:tblGrid>
              <a:tr h="413054">
                <a:tc gridSpan="2">
                  <a:txBody>
                    <a:bodyPr/>
                    <a:lstStyle/>
                    <a:p>
                      <a:pPr algn="ctr">
                        <a:lnSpc>
                          <a:spcPct val="100000"/>
                        </a:lnSpc>
                      </a:pPr>
                      <a:r>
                        <a:rPr lang="tr-TR" sz="2400" b="1" kern="1200" dirty="0" smtClean="0">
                          <a:solidFill>
                            <a:schemeClr val="tx1"/>
                          </a:solidFill>
                          <a:latin typeface="Times New Roman" panose="02020603050405020304" pitchFamily="18" charset="0"/>
                          <a:ea typeface="+mn-ea"/>
                          <a:cs typeface="Times New Roman" panose="02020603050405020304" pitchFamily="18" charset="0"/>
                        </a:rPr>
                        <a:t>YASAL DAYANAKLAR</a:t>
                      </a:r>
                      <a:endParaRPr lang="tr-TR"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tr-TR" dirty="0"/>
                    </a:p>
                  </a:txBody>
                  <a:tcPr/>
                </a:tc>
                <a:extLst>
                  <a:ext uri="{0D108BD9-81ED-4DB2-BD59-A6C34878D82A}">
                    <a16:rowId xmlns:a16="http://schemas.microsoft.com/office/drawing/2014/main" val="313678874"/>
                  </a:ext>
                </a:extLst>
              </a:tr>
              <a:tr h="695673">
                <a:tc>
                  <a:txBody>
                    <a:bodyPr/>
                    <a:lstStyle/>
                    <a:p>
                      <a:pPr marL="69850" algn="just">
                        <a:lnSpc>
                          <a:spcPts val="1450"/>
                        </a:lnSpc>
                        <a:spcAft>
                          <a:spcPts val="0"/>
                        </a:spcAft>
                      </a:pP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5018</a:t>
                      </a:r>
                      <a:r>
                        <a:rPr lang="tr-TR" sz="1200" b="0"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Sayılı</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Mali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Yönetimi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Kontrol</a:t>
                      </a:r>
                    </a:p>
                    <a:p>
                      <a:pPr marL="69850" algn="just">
                        <a:spcAft>
                          <a:spcPts val="0"/>
                        </a:spcAft>
                      </a:pP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Kanunu</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Madde</a:t>
                      </a:r>
                      <a:r>
                        <a:rPr lang="tr-TR" sz="1200" b="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tc>
                <a:tc>
                  <a:txBody>
                    <a:bodyPr/>
                    <a:lstStyle/>
                    <a:p>
                      <a:pPr marL="69850" algn="l">
                        <a:lnSpc>
                          <a:spcPts val="1340"/>
                        </a:lnSpc>
                        <a:spcAft>
                          <a:spcPts val="0"/>
                        </a:spcAft>
                        <a:tabLst>
                          <a:tab pos="569595" algn="l"/>
                          <a:tab pos="1905000" algn="l"/>
                          <a:tab pos="2800985" algn="l"/>
                          <a:tab pos="3458845" algn="l"/>
                          <a:tab pos="5853430" algn="l"/>
                        </a:tabLs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idareleri,</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bütçeleri</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ile</a:t>
                      </a:r>
                      <a:r>
                        <a:rPr lang="tr-TR" sz="1200"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stratejik</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plan ve</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performans programlarını</a:t>
                      </a:r>
                      <a:r>
                        <a:rPr lang="tr-TR" sz="1200"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izlemek</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değerlendirmek</a:t>
                      </a:r>
                      <a:r>
                        <a:rPr lang="tr-TR" sz="1200"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amacıyla</a:t>
                      </a:r>
                      <a:r>
                        <a:rPr lang="tr-TR" sz="12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nesnel,</a:t>
                      </a:r>
                      <a:r>
                        <a:rPr lang="tr-TR" sz="1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sistematik</a:t>
                      </a:r>
                      <a:r>
                        <a:rPr lang="tr-TR" sz="1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düzenli</a:t>
                      </a:r>
                      <a:r>
                        <a:rPr lang="tr-TR" sz="1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olarak</a:t>
                      </a:r>
                      <a:r>
                        <a:rPr lang="tr-TR" sz="12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veri</a:t>
                      </a:r>
                      <a:r>
                        <a:rPr lang="tr-TR" sz="12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toplar</a:t>
                      </a:r>
                      <a:r>
                        <a:rPr lang="tr-TR" sz="1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analiz</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eder.</a:t>
                      </a:r>
                      <a:r>
                        <a:rPr lang="tr-TR" sz="1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İzleme</a:t>
                      </a:r>
                      <a:r>
                        <a:rPr lang="tr-TR" sz="12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değerlendirme sonuçları</a:t>
                      </a:r>
                      <a:r>
                        <a:rPr lang="tr-TR"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idare</a:t>
                      </a:r>
                      <a:r>
                        <a:rPr lang="tr-TR"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raporlarında</a:t>
                      </a:r>
                      <a:r>
                        <a:rPr lang="tr-TR"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gösterilir.</a:t>
                      </a:r>
                    </a:p>
                  </a:txBody>
                  <a:tcPr marL="0" marR="0" marT="0" marB="0" anchor="ctr"/>
                </a:tc>
                <a:extLst>
                  <a:ext uri="{0D108BD9-81ED-4DB2-BD59-A6C34878D82A}">
                    <a16:rowId xmlns:a16="http://schemas.microsoft.com/office/drawing/2014/main" val="1789870087"/>
                  </a:ext>
                </a:extLst>
              </a:tr>
              <a:tr h="1300956">
                <a:tc rowSpan="2">
                  <a:txBody>
                    <a:bodyPr/>
                    <a:lstStyle/>
                    <a:p>
                      <a:pPr marL="69850" algn="just">
                        <a:spcBef>
                          <a:spcPts val="5"/>
                        </a:spcBef>
                        <a:spcAft>
                          <a:spcPts val="0"/>
                        </a:spcAft>
                      </a:pP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5018</a:t>
                      </a:r>
                      <a:r>
                        <a:rPr lang="tr-TR" sz="1200" b="0"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Sayılı</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Mali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Yönetimi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Kontrol</a:t>
                      </a:r>
                    </a:p>
                    <a:p>
                      <a:pPr marL="69850" algn="just">
                        <a:spcBef>
                          <a:spcPts val="5"/>
                        </a:spcBef>
                        <a:spcAft>
                          <a:spcPts val="0"/>
                        </a:spcAft>
                      </a:pP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Kanunu</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Madde</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41</a:t>
                      </a:r>
                    </a:p>
                  </a:txBody>
                  <a:tcPr marL="0" marR="0" marT="0" marB="0" anchor="ctr"/>
                </a:tc>
                <a:tc>
                  <a:txBody>
                    <a:bodyPr/>
                    <a:lstStyle/>
                    <a:p>
                      <a:pPr marL="69850" marR="59690" algn="just">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Üst</a:t>
                      </a:r>
                      <a:r>
                        <a:rPr lang="tr-TR" sz="1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yöneticiler</a:t>
                      </a:r>
                      <a:r>
                        <a:rPr lang="tr-TR"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bütçeyle</a:t>
                      </a:r>
                      <a:r>
                        <a:rPr lang="tr-TR" sz="1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ödenek</a:t>
                      </a:r>
                      <a:r>
                        <a:rPr lang="tr-TR" sz="1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tahsis</a:t>
                      </a:r>
                      <a:r>
                        <a:rPr lang="tr-TR" sz="1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edilen</a:t>
                      </a:r>
                      <a:r>
                        <a:rPr lang="tr-TR" sz="1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harcama</a:t>
                      </a:r>
                      <a:r>
                        <a:rPr lang="tr-TR" sz="12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yetkililerince,</a:t>
                      </a:r>
                      <a:r>
                        <a:rPr lang="tr-TR" sz="12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hesap</a:t>
                      </a:r>
                      <a:r>
                        <a:rPr lang="tr-TR" sz="12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verme</a:t>
                      </a:r>
                      <a:r>
                        <a:rPr lang="tr-TR" sz="12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sorumluluğu</a:t>
                      </a:r>
                      <a:r>
                        <a:rPr lang="tr-TR" sz="1200" b="1" spc="-2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çerçevesinde,</a:t>
                      </a:r>
                      <a:r>
                        <a:rPr lang="tr-TR"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her</a:t>
                      </a:r>
                      <a:r>
                        <a:rPr lang="tr-TR"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yıl</a:t>
                      </a:r>
                      <a:r>
                        <a:rPr lang="tr-TR"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raporu</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hazırlanır.</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Üst</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yönetici,</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harcama</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yetkilileri</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tarafından</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hazırlanan birim faaliyet raporlarını esas alarak, idaresinin faaliyet sonuçlarını gösteren idare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raporunu</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düzenleyerek</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kamuoyuna</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açıklar.</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Merkezî</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yönetim</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kapsamındaki</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idareleri ve sosyal güvenlik kurumları, idare faaliyet raporlarının birer örneğini </a:t>
                      </a: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Sayıştay’a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Cumhurbaşkanlığı’na </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gönderir.</a:t>
                      </a:r>
                    </a:p>
                  </a:txBody>
                  <a:tcPr marL="0" marR="0" marT="0" marB="0" anchor="ctr"/>
                </a:tc>
                <a:extLst>
                  <a:ext uri="{0D108BD9-81ED-4DB2-BD59-A6C34878D82A}">
                    <a16:rowId xmlns:a16="http://schemas.microsoft.com/office/drawing/2014/main" val="1090488538"/>
                  </a:ext>
                </a:extLst>
              </a:tr>
              <a:tr h="1064049">
                <a:tc vMerge="1">
                  <a:txBody>
                    <a:bodyPr/>
                    <a:lstStyle/>
                    <a:p>
                      <a:endParaRPr lang="tr-TR"/>
                    </a:p>
                  </a:txBody>
                  <a:tcPr/>
                </a:tc>
                <a:tc>
                  <a:txBody>
                    <a:bodyPr/>
                    <a:lstStyle/>
                    <a:p>
                      <a:pPr marL="69850" marR="58420" algn="just">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İdare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faaliyet raporu, ilgili idare hakkındaki genel bilgilerle birlikte; kullanılan kaynakları, bütçe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hedef ve gerçekleşmeleri ile meydana gelen sapmaların nedenlerini, varlık ve yükümlülükleri ile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yardım yapılan birlik, kurum ve kuruluşların faaliyetlerine ilişkin bilgileri de kapsayan malî</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bilgileri; stratejik plan ve performans programı uyarınca yürütülen faaliyetleri ve performans</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bilgilerini</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içerecek</a:t>
                      </a:r>
                      <a:r>
                        <a:rPr lang="tr-TR"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şekilde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düzenlenir.</a:t>
                      </a:r>
                    </a:p>
                  </a:txBody>
                  <a:tcPr marL="0" marR="0" marT="0" marB="0" anchor="ctr"/>
                </a:tc>
                <a:extLst>
                  <a:ext uri="{0D108BD9-81ED-4DB2-BD59-A6C34878D82A}">
                    <a16:rowId xmlns:a16="http://schemas.microsoft.com/office/drawing/2014/main" val="4230346757"/>
                  </a:ext>
                </a:extLst>
              </a:tr>
              <a:tr h="665957">
                <a:tc>
                  <a:txBody>
                    <a:bodyPr/>
                    <a:lstStyle/>
                    <a:p>
                      <a:pPr marL="69850" algn="just">
                        <a:spcBef>
                          <a:spcPts val="5"/>
                        </a:spcBef>
                        <a:spcAft>
                          <a:spcPts val="0"/>
                        </a:spcAft>
                      </a:pP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5018</a:t>
                      </a:r>
                      <a:r>
                        <a:rPr lang="tr-TR" sz="1200" b="0"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Sayılı</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Mali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Yönetimi</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Kontrol</a:t>
                      </a:r>
                    </a:p>
                    <a:p>
                      <a:pPr marL="69850" algn="just">
                        <a:spcAft>
                          <a:spcPts val="0"/>
                        </a:spcAft>
                      </a:pP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Kanunu</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Madde</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60</a:t>
                      </a:r>
                      <a:r>
                        <a:rPr lang="tr-TR" sz="1200" b="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(g)</a:t>
                      </a:r>
                    </a:p>
                  </a:txBody>
                  <a:tcPr marL="0" marR="0" marT="0" marB="0" anchor="ctr"/>
                </a:tc>
                <a:tc>
                  <a:txBody>
                    <a:bodyPr/>
                    <a:lstStyle/>
                    <a:p>
                      <a:pPr marL="69850">
                        <a:lnSpc>
                          <a:spcPct val="98000"/>
                        </a:lnSpc>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spc="2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idarelerinde</a:t>
                      </a:r>
                      <a:r>
                        <a:rPr lang="tr-TR" sz="12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aşağıda</a:t>
                      </a:r>
                      <a:r>
                        <a:rPr lang="tr-TR" sz="12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sayılan</a:t>
                      </a:r>
                      <a:r>
                        <a:rPr lang="tr-TR" sz="12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görevler,</a:t>
                      </a:r>
                      <a:r>
                        <a:rPr lang="tr-TR" sz="1200" spc="2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malî</a:t>
                      </a:r>
                      <a:r>
                        <a:rPr lang="tr-TR" sz="12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hizmetler</a:t>
                      </a:r>
                      <a:r>
                        <a:rPr lang="tr-TR" sz="12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birimi</a:t>
                      </a:r>
                      <a:r>
                        <a:rPr lang="tr-TR" sz="12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tarafından</a:t>
                      </a:r>
                      <a:r>
                        <a:rPr lang="tr-TR" sz="12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yürütülür:</a:t>
                      </a:r>
                      <a:r>
                        <a:rPr lang="tr-TR" sz="12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200"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Harcama</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birimleri tarafından</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hazırlanan</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birim faaliyet raporlarını da esas</a:t>
                      </a:r>
                      <a:r>
                        <a:rPr lang="tr-TR" sz="1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alarak idarenin</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raporunu</a:t>
                      </a:r>
                      <a:r>
                        <a:rPr lang="tr-TR" sz="1200"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hazırlamak</a:t>
                      </a:r>
                    </a:p>
                  </a:txBody>
                  <a:tcPr marL="0" marR="0" marT="0" marB="0" anchor="ctr"/>
                </a:tc>
                <a:extLst>
                  <a:ext uri="{0D108BD9-81ED-4DB2-BD59-A6C34878D82A}">
                    <a16:rowId xmlns:a16="http://schemas.microsoft.com/office/drawing/2014/main" val="1091811837"/>
                  </a:ext>
                </a:extLst>
              </a:tr>
              <a:tr h="759876">
                <a:tc>
                  <a:txBody>
                    <a:bodyPr/>
                    <a:lstStyle/>
                    <a:p>
                      <a:pPr marL="69850" algn="just">
                        <a:spcBef>
                          <a:spcPts val="30"/>
                        </a:spcBef>
                        <a:spcAft>
                          <a:spcPts val="0"/>
                        </a:spcAft>
                      </a:pP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İdarelerince</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Hazırlanacak</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Stratejik</a:t>
                      </a:r>
                      <a:r>
                        <a:rPr lang="tr-TR"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Planlar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a:t>
                      </a:r>
                      <a:r>
                        <a:rPr lang="tr-TR" sz="1200" b="0" spc="-2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Raporlarına</a:t>
                      </a:r>
                      <a:r>
                        <a:rPr lang="tr-TR" sz="1200" b="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İlişkin</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Usul</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b="0" spc="-1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Esaslar</a:t>
                      </a:r>
                      <a:r>
                        <a:rPr lang="tr-TR" sz="1200" b="0"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Hakkında</a:t>
                      </a:r>
                      <a:r>
                        <a:rPr lang="tr-TR"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Yönetmelik</a:t>
                      </a:r>
                      <a:r>
                        <a:rPr lang="tr-TR" sz="1200" b="0"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Madde</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tc>
                <a:tc>
                  <a:txBody>
                    <a:bodyPr/>
                    <a:lstStyle/>
                    <a:p>
                      <a:pPr marL="69850">
                        <a:lnSpc>
                          <a:spcPct val="98000"/>
                        </a:lnSpc>
                        <a:spcBef>
                          <a:spcPts val="15"/>
                        </a:spcBef>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spc="2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raporu,</a:t>
                      </a:r>
                      <a:r>
                        <a:rPr lang="tr-TR" sz="12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ilgili</a:t>
                      </a:r>
                      <a:r>
                        <a:rPr lang="tr-TR" sz="12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idaresinin</a:t>
                      </a:r>
                      <a:r>
                        <a:rPr lang="tr-TR" sz="12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stratejik</a:t>
                      </a:r>
                      <a:r>
                        <a:rPr lang="tr-TR" sz="1200"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plan</a:t>
                      </a:r>
                      <a:r>
                        <a:rPr lang="tr-TR" sz="1200" spc="2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performans</a:t>
                      </a:r>
                      <a:r>
                        <a:rPr lang="tr-TR" sz="12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programının</a:t>
                      </a:r>
                      <a:r>
                        <a:rPr lang="tr-TR" sz="12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gerçekleşme</a:t>
                      </a:r>
                      <a:r>
                        <a:rPr lang="tr-TR" sz="1200"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sonuçlarını</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içerecek</a:t>
                      </a:r>
                      <a:r>
                        <a:rPr lang="tr-TR"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şekilde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yıllık</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olarak</a:t>
                      </a:r>
                      <a:r>
                        <a:rPr lang="tr-TR"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hazırlanır.</a:t>
                      </a:r>
                    </a:p>
                  </a:txBody>
                  <a:tcPr marL="0" marR="0" marT="0" marB="0" anchor="ctr"/>
                </a:tc>
                <a:extLst>
                  <a:ext uri="{0D108BD9-81ED-4DB2-BD59-A6C34878D82A}">
                    <a16:rowId xmlns:a16="http://schemas.microsoft.com/office/drawing/2014/main" val="2142646474"/>
                  </a:ext>
                </a:extLst>
              </a:tr>
              <a:tr h="793482">
                <a:tc>
                  <a:txBody>
                    <a:bodyPr/>
                    <a:lstStyle/>
                    <a:p>
                      <a:pPr marL="69850" algn="just">
                        <a:spcBef>
                          <a:spcPts val="10"/>
                        </a:spcBef>
                        <a:spcAft>
                          <a:spcPts val="0"/>
                        </a:spcAft>
                      </a:pP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Kamu</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İdarelerince</a:t>
                      </a:r>
                      <a:r>
                        <a:rPr lang="tr-TR"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Hazırlanacak</a:t>
                      </a:r>
                      <a:r>
                        <a:rPr lang="tr-TR" sz="12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Stratejik</a:t>
                      </a:r>
                      <a:r>
                        <a:rPr lang="tr-TR"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Planlar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a:t>
                      </a:r>
                      <a:r>
                        <a:rPr lang="tr-TR" sz="1200" b="0" spc="-2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Raporlarına İlişkin Usul ve Esaslar Hakkında</a:t>
                      </a:r>
                      <a:r>
                        <a:rPr lang="tr-TR" sz="1200" b="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Yönetmelik</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Madde</a:t>
                      </a:r>
                      <a:r>
                        <a:rPr lang="tr-TR" sz="1200" b="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tr-TR" sz="12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nchor="ctr"/>
                </a:tc>
                <a:tc>
                  <a:txBody>
                    <a:bodyPr/>
                    <a:lstStyle/>
                    <a:p>
                      <a:pPr marL="89535">
                        <a:lnSpc>
                          <a:spcPts val="1365"/>
                        </a:lnSpc>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Faaliyet</a:t>
                      </a:r>
                      <a:r>
                        <a:rPr lang="tr-TR" sz="1200"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raporu</a:t>
                      </a:r>
                      <a:r>
                        <a:rPr lang="tr-TR"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malî</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saydamlık ve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hesap verme</a:t>
                      </a:r>
                      <a:r>
                        <a:rPr lang="tr-TR" sz="1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sorumluluğunu sağlayacak şekilde</a:t>
                      </a:r>
                      <a:r>
                        <a:rPr lang="tr-TR"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hazırlanır.</a:t>
                      </a:r>
                    </a:p>
                  </a:txBody>
                  <a:tcPr marL="0" marR="0" marT="0" marB="0" anchor="ctr"/>
                </a:tc>
                <a:extLst>
                  <a:ext uri="{0D108BD9-81ED-4DB2-BD59-A6C34878D82A}">
                    <a16:rowId xmlns:a16="http://schemas.microsoft.com/office/drawing/2014/main" val="1202505120"/>
                  </a:ext>
                </a:extLst>
              </a:tr>
            </a:tbl>
          </a:graphicData>
        </a:graphic>
      </p:graphicFrame>
    </p:spTree>
    <p:extLst>
      <p:ext uri="{BB962C8B-B14F-4D97-AF65-F5344CB8AC3E}">
        <p14:creationId xmlns:p14="http://schemas.microsoft.com/office/powerpoint/2010/main" val="338997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508066093"/>
              </p:ext>
            </p:extLst>
          </p:nvPr>
        </p:nvGraphicFramePr>
        <p:xfrm>
          <a:off x="0" y="1081826"/>
          <a:ext cx="12192000" cy="5776173"/>
        </p:xfrm>
        <a:graphic>
          <a:graphicData uri="http://schemas.openxmlformats.org/drawingml/2006/table">
            <a:tbl>
              <a:tblPr bandRow="1"/>
              <a:tblGrid>
                <a:gridCol w="4884235">
                  <a:extLst>
                    <a:ext uri="{9D8B030D-6E8A-4147-A177-3AD203B41FA5}">
                      <a16:colId xmlns:a16="http://schemas.microsoft.com/office/drawing/2014/main" val="3219925889"/>
                    </a:ext>
                  </a:extLst>
                </a:gridCol>
                <a:gridCol w="7307765">
                  <a:extLst>
                    <a:ext uri="{9D8B030D-6E8A-4147-A177-3AD203B41FA5}">
                      <a16:colId xmlns:a16="http://schemas.microsoft.com/office/drawing/2014/main" val="259683613"/>
                    </a:ext>
                  </a:extLst>
                </a:gridCol>
              </a:tblGrid>
              <a:tr h="526305">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Bef>
                          <a:spcPts val="2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ve Performans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Programları ile Faaliyet Raporlarına İlişkin Usul ve Esaslar Hakkında Yönetmelik Madde 23 (ç)</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raporlarında yer alan bilgilerin doğru, güvenilir, önyargısız ve tarafsız olması zorunludur.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extLst>
                  <a:ext uri="{0D108BD9-81ED-4DB2-BD59-A6C34878D82A}">
                    <a16:rowId xmlns:a16="http://schemas.microsoft.com/office/drawing/2014/main" val="3272732903"/>
                  </a:ext>
                </a:extLst>
              </a:tr>
              <a:tr h="535155">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ve Performans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Programları ile Faaliyet Raporlarına İlişkin Usul ve Esaslar Hakkında Yönetmelik Madde 23 (d)</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64135"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raporları, ilgili tarafların ve kamuoyunun bilgi sahibi olmasını sağlamak üzere açık, anlaşılır ve sade bir dil kullanılarak hazırlanır. Raporlarda teknik terim ve kısaltmaların kullanılması durumunda bunlar ayrıca tanımlanır.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2999646940"/>
                  </a:ext>
                </a:extLst>
              </a:tr>
              <a:tr h="524968">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7366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Stratejik Planlar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Programları ile Faaliyet Raporlarına İlişkin Usul ve Esaslar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Hakkında Yönetmelik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Madde 23 (e)</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61595"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raporlarında yer alan bilgilerin eksiksiz olması, faaliyet sonuçlarını tüm yönleriyle açıklaması gerekir.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extLst>
                  <a:ext uri="{0D108BD9-81ED-4DB2-BD59-A6C34878D82A}">
                    <a16:rowId xmlns:a16="http://schemas.microsoft.com/office/drawing/2014/main" val="4085867108"/>
                  </a:ext>
                </a:extLst>
              </a:tr>
              <a:tr h="643735">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7366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Stratejik Planlar ve Performans Programları ile Faaliyet Raporlarına İlişkin Usul ve Esaslar Hakkında Yönetmelik Madde 23 (f)</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İdarenin faaliyetleriyle ilgisi olmayan hususlara faaliyet raporlarında yer verilmez.</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1687709475"/>
                  </a:ext>
                </a:extLst>
              </a:tr>
              <a:tr h="524968">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73660" algn="l"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Stratejik Planlar ve Performans Programları ile Faaliyet Raporlarına İlişkin Usul ve Esaslar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Hakkında Yönetmelik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Madde 23 (g)</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raporu yıllar itibarıyla karşılaştırmaya imkân verecek biçimde hazırlanır.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40000"/>
                      </a:srgbClr>
                    </a:solidFill>
                  </a:tcPr>
                </a:tc>
                <a:extLst>
                  <a:ext uri="{0D108BD9-81ED-4DB2-BD59-A6C34878D82A}">
                    <a16:rowId xmlns:a16="http://schemas.microsoft.com/office/drawing/2014/main" val="843646239"/>
                  </a:ext>
                </a:extLst>
              </a:tr>
              <a:tr h="705783">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marR="73660" algn="l"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Stratejik Planlar ve Performans Programları ile Faaliyet Raporlarına İlişkin Usul ve Esaslar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Hakkında Yönetmelik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Madde 23 (ğ)</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69850" algn="l"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sonuçlarının gösterilmesi ve değerlendirilmesinde, yıllar itibarıyla aynı yöntemler kullanılır. Yöntem değişiklikleri olması durumunda, bu değişiklikler raporda açıklanır.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2585176110"/>
                  </a:ext>
                </a:extLst>
              </a:tr>
              <a:tr h="566176">
                <a:tc>
                  <a:txBody>
                    <a:bodyPr/>
                    <a:lstStyle/>
                    <a:p>
                      <a:pPr marL="6985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 Raporlarına İlişkin Usul ve Esaslar Hakkında Yönetmelik Madde 24 (1)</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tc>
                  <a:txBody>
                    <a:bodyPr/>
                    <a:lstStyle/>
                    <a:p>
                      <a:pPr marL="69850" marR="6350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Birim faaliyet raporu; </a:t>
                      </a: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genel bütçe kapsamındaki kamu idareleri, özel bütçeli idareler, sosyal güvenlik kurumları ve mahallî idarelerin bütçelerinde kendisine ödenek tahsis edilen harcama yetkilileri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tarafından hazırlanır.</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1168107454"/>
                  </a:ext>
                </a:extLst>
              </a:tr>
              <a:tr h="558422">
                <a:tc>
                  <a:txBody>
                    <a:bodyPr/>
                    <a:lstStyle/>
                    <a:p>
                      <a:pPr marL="69850" algn="just" defTabSz="914400" rtl="0" eaLnBrk="1" latinLnBrk="0" hangingPunct="1">
                        <a:lnSpc>
                          <a:spcPts val="1340"/>
                        </a:lnSpc>
                        <a:spcBef>
                          <a:spcPts val="2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 Raporlarına İlişkin Usul ve Esaslar Hakkında Yönetmelik Madde 24 (2)</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tc>
                  <a:txBody>
                    <a:bodyPr/>
                    <a:lstStyle/>
                    <a:p>
                      <a:pPr marL="69850" marR="65405"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Genel bütçe kapsamındaki kamu idareleri, özel bütçeli idareler ve sosyal güvenlik kurumlarının ilgili malî yıla ilişkin birim faaliyet raporları, harcama yetkilileri tarafından </a:t>
                      </a: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izleyen malî yılın en geç Ocak ayı sonuna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kadar üst yöneticiye sunulur.</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4150276894"/>
                  </a:ext>
                </a:extLst>
              </a:tr>
              <a:tr h="1190661">
                <a:tc>
                  <a:txBody>
                    <a:bodyPr/>
                    <a:lstStyle/>
                    <a:p>
                      <a:pPr marL="69850" algn="just"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 Raporlarına İlişkin Usul ve Esaslar Hakkında Yönetmelik Madde 24 (5)</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tc>
                  <a:txBody>
                    <a:bodyPr/>
                    <a:lstStyle/>
                    <a:p>
                      <a:pPr marL="6985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Birim faaliyet raporu hazırlayan harcama yetkilileri</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raporun içeriğinden ve raporda yer alan bilgilerin doğruluğundan </a:t>
                      </a: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üst yöneticiye karşı</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sorumludur.</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2F61">
                        <a:tint val="20000"/>
                      </a:srgbClr>
                    </a:solidFill>
                  </a:tcPr>
                </a:tc>
                <a:extLst>
                  <a:ext uri="{0D108BD9-81ED-4DB2-BD59-A6C34878D82A}">
                    <a16:rowId xmlns:a16="http://schemas.microsoft.com/office/drawing/2014/main" val="2100692763"/>
                  </a:ext>
                </a:extLst>
              </a:tr>
            </a:tbl>
          </a:graphicData>
        </a:graphic>
      </p:graphicFrame>
    </p:spTree>
    <p:extLst>
      <p:ext uri="{BB962C8B-B14F-4D97-AF65-F5344CB8AC3E}">
        <p14:creationId xmlns:p14="http://schemas.microsoft.com/office/powerpoint/2010/main" val="178209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14255" r="7888" b="69963"/>
          <a:stretch/>
        </p:blipFill>
        <p:spPr>
          <a:xfrm>
            <a:off x="0" y="0"/>
            <a:ext cx="12192000" cy="1081826"/>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586727146"/>
              </p:ext>
            </p:extLst>
          </p:nvPr>
        </p:nvGraphicFramePr>
        <p:xfrm>
          <a:off x="0" y="1081826"/>
          <a:ext cx="12192000" cy="5776175"/>
        </p:xfrm>
        <a:graphic>
          <a:graphicData uri="http://schemas.openxmlformats.org/drawingml/2006/table">
            <a:tbl>
              <a:tblPr bandRow="1">
                <a:tableStyleId>{5C22544A-7EE6-4342-B048-85BDC9FD1C3A}</a:tableStyleId>
              </a:tblPr>
              <a:tblGrid>
                <a:gridCol w="4839630">
                  <a:extLst>
                    <a:ext uri="{9D8B030D-6E8A-4147-A177-3AD203B41FA5}">
                      <a16:colId xmlns:a16="http://schemas.microsoft.com/office/drawing/2014/main" val="4139733429"/>
                    </a:ext>
                  </a:extLst>
                </a:gridCol>
                <a:gridCol w="7352370">
                  <a:extLst>
                    <a:ext uri="{9D8B030D-6E8A-4147-A177-3AD203B41FA5}">
                      <a16:colId xmlns:a16="http://schemas.microsoft.com/office/drawing/2014/main" val="3383961818"/>
                    </a:ext>
                  </a:extLst>
                </a:gridCol>
              </a:tblGrid>
              <a:tr h="602604">
                <a:tc>
                  <a:txBody>
                    <a:bodyPr/>
                    <a:lstStyle/>
                    <a:p>
                      <a:pPr marL="69850" algn="just" defTabSz="914400" rtl="0" eaLnBrk="1" latinLnBrk="0" hangingPunct="1">
                        <a:lnSpc>
                          <a:spcPts val="1340"/>
                        </a:lnSpc>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 Raporlarına İlişkin Usul ve Esaslar Hakkında Yönetmelik Madde 25 (1)</a:t>
                      </a:r>
                    </a:p>
                  </a:txBody>
                  <a:tcPr marL="0" marR="0" marT="0" marB="0" anchor="ctr"/>
                </a:tc>
                <a:tc>
                  <a:txBody>
                    <a:bodyPr/>
                    <a:lstStyle/>
                    <a:p>
                      <a:pPr marL="6985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İdare faaliyet raporu, birim faaliyet raporları esas alınarak idarenin faaliyetleri ile performans sonuçlarını gösterecek şekilde üst yönetici tarafından hazırlanır.</a:t>
                      </a:r>
                    </a:p>
                  </a:txBody>
                  <a:tcPr marL="0" marR="0" marT="0" marB="0" anchor="ctr"/>
                </a:tc>
                <a:extLst>
                  <a:ext uri="{0D108BD9-81ED-4DB2-BD59-A6C34878D82A}">
                    <a16:rowId xmlns:a16="http://schemas.microsoft.com/office/drawing/2014/main" val="1454305526"/>
                  </a:ext>
                </a:extLst>
              </a:tr>
              <a:tr h="892191">
                <a:tc>
                  <a:txBody>
                    <a:bodyPr/>
                    <a:lstStyle/>
                    <a:p>
                      <a:pPr marL="69850"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Stratejik Planlar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Performans Programları ile Faaliyet Raporlarına İlişkin Usul ve Esaslar Hakkında Yönetmelik Madde 25 (2)</a:t>
                      </a:r>
                    </a:p>
                  </a:txBody>
                  <a:tcPr marL="0" marR="0" marT="0" marB="0" anchor="ctr"/>
                </a:tc>
                <a:tc>
                  <a:txBody>
                    <a:bodyPr/>
                    <a:lstStyle/>
                    <a:p>
                      <a:pPr marL="69850" marR="6223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Genel bütçe kapsamındaki kamu idareleri ve özel bütçeli idareler ile sosyal güvenlik kurumlarının ilgili malî yıla ilişkin idare faaliyet raporları, üst yöneticileri tarafından </a:t>
                      </a: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izleyen malî yılın en geç Şubat ayı sonuna kadar kamuoyuna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açıklanır ve ilgili idarenin internet sitesinde yayımlanır.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Bu raporların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birer </a:t>
                      </a:r>
                      <a:r>
                        <a:rPr lang="tr-TR" sz="12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örneği aynı süreler içerisinde elektronik nüshasıyla birlikte Strateji ve Bütçe Başkanlığına ve </a:t>
                      </a:r>
                      <a:r>
                        <a:rPr lang="tr-TR" sz="1200" b="1"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Sayıştay’a</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gönderilir.</a:t>
                      </a:r>
                    </a:p>
                  </a:txBody>
                  <a:tcPr marL="0" marR="0" marT="0" marB="0" anchor="ctr"/>
                </a:tc>
                <a:extLst>
                  <a:ext uri="{0D108BD9-81ED-4DB2-BD59-A6C34878D82A}">
                    <a16:rowId xmlns:a16="http://schemas.microsoft.com/office/drawing/2014/main" val="3466416602"/>
                  </a:ext>
                </a:extLst>
              </a:tr>
              <a:tr h="602604">
                <a:tc>
                  <a:txBody>
                    <a:bodyPr/>
                    <a:lstStyle/>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İdarelerince Hazırlanacak Stratejik Planlar ve Performans Programları ile Faaliyet Raporlarına İlişkin Usul ve Esaslar Hakkında Yönetmelik Madde 33 (1)</a:t>
                      </a:r>
                    </a:p>
                  </a:txBody>
                  <a:tcPr marL="0" marR="0" marT="0" marB="0" anchor="ctr"/>
                </a:tc>
                <a:tc>
                  <a:txBody>
                    <a:bodyPr/>
                    <a:lstStyle/>
                    <a:p>
                      <a:pPr marL="6985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idare faaliyet raporları bu Yönetmeliğin ilgili maddelerinde belirlenmiş olan sürelere uyularak kamuoyuna duyurulur ve ilgili idarenin internet sitesinde yayımlanır.</a:t>
                      </a:r>
                    </a:p>
                  </a:txBody>
                  <a:tcPr marL="0" marR="0" marT="0" marB="0" anchor="ctr"/>
                </a:tc>
                <a:extLst>
                  <a:ext uri="{0D108BD9-81ED-4DB2-BD59-A6C34878D82A}">
                    <a16:rowId xmlns:a16="http://schemas.microsoft.com/office/drawing/2014/main" val="2734377778"/>
                  </a:ext>
                </a:extLst>
              </a:tr>
              <a:tr h="602604">
                <a:tc>
                  <a:txBody>
                    <a:bodyPr/>
                    <a:lstStyle/>
                    <a:p>
                      <a:pPr marL="69850" marR="73025" lvl="0" indent="0" algn="just" defTabSz="914400" rtl="0" eaLnBrk="1" fontAlgn="auto" latinLnBrk="0" hangingPunct="1">
                        <a:lnSpc>
                          <a:spcPts val="1340"/>
                        </a:lnSpc>
                        <a:spcBef>
                          <a:spcPts val="5"/>
                        </a:spcBef>
                        <a:spcAft>
                          <a:spcPts val="0"/>
                        </a:spcAft>
                        <a:buClrTx/>
                        <a:buSzTx/>
                        <a:buFontTx/>
                        <a:buNone/>
                        <a:tabLst>
                          <a:tab pos="569595" algn="l"/>
                          <a:tab pos="1905000" algn="l"/>
                          <a:tab pos="2800985" algn="l"/>
                          <a:tab pos="3458845" algn="l"/>
                          <a:tab pos="5853430" algn="l"/>
                        </a:tabLst>
                        <a:defRPr/>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İç Kontrol me Ön Malî Kontrole İlişkin Usul ve Esaslar Madde 8 (4)</a:t>
                      </a:r>
                    </a:p>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algn="just" defTabSz="914400" rtl="0" eaLnBrk="1" latinLnBrk="0" hangingPunct="1">
                        <a:lnSpc>
                          <a:spcPts val="1340"/>
                        </a:lnSpc>
                        <a:spcBef>
                          <a:spcPts val="10"/>
                        </a:spcBef>
                        <a:spcAft>
                          <a:spcPts val="0"/>
                        </a:spcAft>
                        <a:tabLst>
                          <a:tab pos="569595" algn="l"/>
                          <a:tab pos="1905000" algn="l"/>
                          <a:tab pos="2800985" algn="l"/>
                          <a:tab pos="3458845" algn="l"/>
                          <a:tab pos="5853430" algn="l"/>
                        </a:tabLst>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Üst yöneticiler ve bütçe ile ödenek tahsis edilen harcama yetkilileri, her yıl, iş ve işlemlerinin amaçlara, iyi malî yönetim ilkelerine, kontrol düzenlemelerine ve mevzuata uygun bir şekilde gerçekleştirildiğini içeren iç kontrol güvence beyanını düzenler ve birim faaliyet raporları ile idare faaliyet raporlarına eklerler. </a:t>
                      </a: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87224203"/>
                  </a:ext>
                </a:extLst>
              </a:tr>
              <a:tr h="1067492">
                <a:tc>
                  <a:txBody>
                    <a:bodyPr/>
                    <a:lstStyle/>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Strateji Geliştirme Birimlerinin Çalışma Usul ve Esasları Hakkında Yönetmelik Madde 8</a:t>
                      </a: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Faaliyet raporları, Kanunun 41 inci maddesi ve bu maddeye dayanılarak yapılan düzenlemelere uygun bir şekilde hazırlanır. Harcama birimleri tarafından hazırlanan birim faaliyet raporları, idare faaliyet raporunun hazırlanmasında esas alınmak üzere, strateji geliştirme birimlerine gönderilir. Strateji geliştirme birimleri tarafından harcama birimleri arasında koordinasyon sağlanarak idare faaliyet raporu hazırlanır ve üst yönetici ile bağlı, ilgili veya ilişkili bulunulan bakan tarafından onaylanır. </a:t>
                      </a: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34887731"/>
                  </a:ext>
                </a:extLst>
              </a:tr>
              <a:tr h="2008680">
                <a:tc>
                  <a:txBody>
                    <a:bodyPr/>
                    <a:lstStyle/>
                    <a:p>
                      <a:pPr marL="69850" marR="73025" lvl="0" indent="0" algn="just" defTabSz="914400" rtl="0" eaLnBrk="1" fontAlgn="auto" latinLnBrk="0" hangingPunct="1">
                        <a:lnSpc>
                          <a:spcPts val="1340"/>
                        </a:lnSpc>
                        <a:spcBef>
                          <a:spcPts val="5"/>
                        </a:spcBef>
                        <a:spcAft>
                          <a:spcPts val="0"/>
                        </a:spcAft>
                        <a:buClrTx/>
                        <a:buSzTx/>
                        <a:buFontTx/>
                        <a:buNone/>
                        <a:tabLst>
                          <a:tab pos="569595" algn="l"/>
                          <a:tab pos="1905000" algn="l"/>
                          <a:tab pos="2800985" algn="l"/>
                          <a:tab pos="3458845" algn="l"/>
                          <a:tab pos="5853430" algn="l"/>
                        </a:tabLst>
                        <a:defRPr/>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Sayıştay Kanunu Madde 8</a:t>
                      </a:r>
                    </a:p>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Kamu idareleri tarafından gönderilen idare faaliyet raporları, Çevre ve Şehircilik Bakanlığı tarafından hazırlanan mahallî idareler genel faaliyet raporu ve Maliye Bakanlığınca hazırlanan </a:t>
                      </a:r>
                      <a:r>
                        <a:rPr lang="tr-TR" sz="1200" b="1"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genel faaliyet raporu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denetim grup başkanlıklarınca denetim sonuçları da dikkate alınarak değerlendirilir.</a:t>
                      </a:r>
                    </a:p>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endPar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lgn="just" defTabSz="914400" rtl="0" eaLnBrk="1" latinLnBrk="0" hangingPunct="1">
                        <a:lnSpc>
                          <a:spcPts val="1340"/>
                        </a:lnSpc>
                        <a:spcBef>
                          <a:spcPts val="5"/>
                        </a:spcBef>
                        <a:spcAft>
                          <a:spcPts val="0"/>
                        </a:spcAft>
                        <a:tabLst>
                          <a:tab pos="569595" algn="l"/>
                          <a:tab pos="1905000" algn="l"/>
                          <a:tab pos="2800985" algn="l"/>
                          <a:tab pos="3458845" algn="l"/>
                          <a:tab pos="5853430" algn="l"/>
                        </a:tabLst>
                      </a:pP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Denetim grup başkanlıklarınca bu konuda hazırlanan değerlendirme raporları esas alınarak hazırlanan faaliyet genel değerlendirme raporu, Rapor Değerlendirme Kurulunun görüşü alındıktan sonra Sayıştay Başkanı tarafından mahallî idarelere ait olanlar hariç olmak üzere idare faaliyet raporları, </a:t>
                      </a:r>
                      <a:r>
                        <a:rPr lang="tr-TR" sz="1200" b="1"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genel faaliyet raporu ve mahallî idareler genel faaliyet raporu ile birlikte Türkiye Büyük Millet Meclisine sunulur </a:t>
                      </a:r>
                      <a:r>
                        <a:rPr lang="tr-TR" sz="12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ve bir örneği Maliye Bakanlığına gönderilir. Mahallî idarelerin idare faaliyet raporları hakkındaki Sayıştay değerlendirmesinin bir örneği Çevre ve Şehircilik Bakanlığına, bir örneği de ilgili mahallî idarenin meclisine gönderilir.</a:t>
                      </a:r>
                      <a:endParaRPr lang="tr-T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23348754"/>
                  </a:ext>
                </a:extLst>
              </a:tr>
            </a:tbl>
          </a:graphicData>
        </a:graphic>
      </p:graphicFrame>
    </p:spTree>
    <p:extLst>
      <p:ext uri="{BB962C8B-B14F-4D97-AF65-F5344CB8AC3E}">
        <p14:creationId xmlns:p14="http://schemas.microsoft.com/office/powerpoint/2010/main" val="406898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1784</Words>
  <Application>Microsoft Office PowerPoint</Application>
  <PresentationFormat>Geniş ekran</PresentationFormat>
  <Paragraphs>132</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Calibri Light</vt:lpstr>
      <vt:lpstr>Times New Roman</vt:lpstr>
      <vt:lpstr>Wingdings</vt:lpstr>
      <vt:lpstr>Office Teması</vt:lpstr>
      <vt:lpstr>BİRİM VE İDARE FAALİYET RAPORU HAZIRLAMA                                         Strateji Geliştirme Daire Başkanlığı                                                        Mali Hiz. Uz. Serkan BEKTAŞ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2023-2027 STRATEJİK PLANI</dc:title>
  <dc:creator>Mehmet Can Demirtaş</dc:creator>
  <cp:lastModifiedBy>SERKAN BEKTAŞ</cp:lastModifiedBy>
  <cp:revision>89</cp:revision>
  <dcterms:created xsi:type="dcterms:W3CDTF">2021-02-03T16:29:13Z</dcterms:created>
  <dcterms:modified xsi:type="dcterms:W3CDTF">2023-11-24T11:51:43Z</dcterms:modified>
</cp:coreProperties>
</file>